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1"/>
  </p:notesMasterIdLst>
  <p:sldIdLst>
    <p:sldId id="341" r:id="rId2"/>
    <p:sldId id="384" r:id="rId3"/>
    <p:sldId id="342" r:id="rId4"/>
    <p:sldId id="257" r:id="rId5"/>
    <p:sldId id="258" r:id="rId6"/>
    <p:sldId id="259" r:id="rId7"/>
    <p:sldId id="371" r:id="rId8"/>
    <p:sldId id="260" r:id="rId9"/>
    <p:sldId id="385" r:id="rId10"/>
    <p:sldId id="372" r:id="rId11"/>
    <p:sldId id="373" r:id="rId12"/>
    <p:sldId id="374" r:id="rId13"/>
    <p:sldId id="269" r:id="rId14"/>
    <p:sldId id="263" r:id="rId15"/>
    <p:sldId id="264" r:id="rId16"/>
    <p:sldId id="283" r:id="rId17"/>
    <p:sldId id="285" r:id="rId18"/>
    <p:sldId id="286" r:id="rId19"/>
    <p:sldId id="328" r:id="rId20"/>
    <p:sldId id="329" r:id="rId21"/>
    <p:sldId id="265" r:id="rId22"/>
    <p:sldId id="266" r:id="rId23"/>
    <p:sldId id="287" r:id="rId24"/>
    <p:sldId id="288" r:id="rId25"/>
    <p:sldId id="337" r:id="rId26"/>
    <p:sldId id="327" r:id="rId27"/>
    <p:sldId id="333" r:id="rId28"/>
    <p:sldId id="267" r:id="rId29"/>
    <p:sldId id="268" r:id="rId30"/>
    <p:sldId id="289" r:id="rId31"/>
    <p:sldId id="290" r:id="rId32"/>
    <p:sldId id="386" r:id="rId33"/>
    <p:sldId id="330" r:id="rId34"/>
    <p:sldId id="387" r:id="rId35"/>
    <p:sldId id="388" r:id="rId36"/>
    <p:sldId id="389" r:id="rId37"/>
    <p:sldId id="339" r:id="rId38"/>
    <p:sldId id="340" r:id="rId39"/>
    <p:sldId id="343" r:id="rId40"/>
    <p:sldId id="348" r:id="rId41"/>
    <p:sldId id="391" r:id="rId42"/>
    <p:sldId id="394" r:id="rId43"/>
    <p:sldId id="393" r:id="rId44"/>
    <p:sldId id="395" r:id="rId45"/>
    <p:sldId id="375" r:id="rId46"/>
    <p:sldId id="377" r:id="rId47"/>
    <p:sldId id="396" r:id="rId48"/>
    <p:sldId id="397" r:id="rId49"/>
    <p:sldId id="398" r:id="rId50"/>
    <p:sldId id="401" r:id="rId51"/>
    <p:sldId id="404" r:id="rId52"/>
    <p:sldId id="356" r:id="rId53"/>
    <p:sldId id="399" r:id="rId54"/>
    <p:sldId id="402" r:id="rId55"/>
    <p:sldId id="400" r:id="rId56"/>
    <p:sldId id="403" r:id="rId57"/>
    <p:sldId id="390" r:id="rId58"/>
    <p:sldId id="351" r:id="rId59"/>
    <p:sldId id="355" r:id="rId6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0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265A4-B99C-4189-A92C-EA450B26A3CA}"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tr-TR"/>
        </a:p>
      </dgm:t>
    </dgm:pt>
    <dgm:pt modelId="{219C657A-EF45-4837-B501-20EA300BBE0B}">
      <dgm:prSet phldrT="[Metin]" custT="1"/>
      <dgm:spPr>
        <a:solidFill>
          <a:schemeClr val="accent2"/>
        </a:solidFill>
      </dgm:spPr>
      <dgm:t>
        <a:bodyPr/>
        <a:lstStyle/>
        <a:p>
          <a:r>
            <a:rPr lang="tr-TR" sz="2400" b="1" dirty="0">
              <a:latin typeface="Garamond" pitchFamily="18" charset="0"/>
            </a:rPr>
            <a:t>SAĞLIK HİZMETLERİ</a:t>
          </a:r>
        </a:p>
      </dgm:t>
    </dgm:pt>
    <dgm:pt modelId="{38C670FE-59E5-4404-AC68-C84A8945BFA5}" type="parTrans" cxnId="{05D2B21F-3D86-4ABE-9F62-5879196D279D}">
      <dgm:prSet/>
      <dgm:spPr/>
      <dgm:t>
        <a:bodyPr/>
        <a:lstStyle/>
        <a:p>
          <a:endParaRPr lang="tr-TR"/>
        </a:p>
      </dgm:t>
    </dgm:pt>
    <dgm:pt modelId="{9921B0DD-AFC9-4377-B5C5-B740707A359C}" type="sibTrans" cxnId="{05D2B21F-3D86-4ABE-9F62-5879196D279D}">
      <dgm:prSet/>
      <dgm:spPr/>
      <dgm:t>
        <a:bodyPr/>
        <a:lstStyle/>
        <a:p>
          <a:endParaRPr lang="tr-TR"/>
        </a:p>
      </dgm:t>
    </dgm:pt>
    <dgm:pt modelId="{B5E092DF-8E0F-4764-A939-2807817948A8}">
      <dgm:prSet phldrT="[Metin]" custT="1"/>
      <dgm:spPr>
        <a:solidFill>
          <a:schemeClr val="accent2"/>
        </a:solidFill>
      </dgm:spPr>
      <dgm:t>
        <a:bodyPr/>
        <a:lstStyle/>
        <a:p>
          <a:r>
            <a:rPr lang="tr-TR" sz="2400" b="1" dirty="0">
              <a:latin typeface="Garamond" pitchFamily="18" charset="0"/>
            </a:rPr>
            <a:t>HEMŞİRE YARDIMCILIĞI</a:t>
          </a:r>
        </a:p>
      </dgm:t>
    </dgm:pt>
    <dgm:pt modelId="{90C11D89-17E9-4B19-B117-441FCB698A19}" type="parTrans" cxnId="{D27C0A14-FACD-4132-A555-B075CAECA855}">
      <dgm:prSet/>
      <dgm:spPr/>
      <dgm:t>
        <a:bodyPr/>
        <a:lstStyle/>
        <a:p>
          <a:endParaRPr lang="tr-TR"/>
        </a:p>
      </dgm:t>
    </dgm:pt>
    <dgm:pt modelId="{FBAB3E15-68A2-4CA8-AABF-A5479567605A}" type="sibTrans" cxnId="{D27C0A14-FACD-4132-A555-B075CAECA855}">
      <dgm:prSet/>
      <dgm:spPr/>
      <dgm:t>
        <a:bodyPr/>
        <a:lstStyle/>
        <a:p>
          <a:endParaRPr lang="tr-TR"/>
        </a:p>
      </dgm:t>
    </dgm:pt>
    <dgm:pt modelId="{E92D2DDA-F10D-4F6D-BBD9-93177A030A13}">
      <dgm:prSet phldrT="[Metin]" custT="1"/>
      <dgm:spPr>
        <a:solidFill>
          <a:schemeClr val="accent2"/>
        </a:solidFill>
      </dgm:spPr>
      <dgm:t>
        <a:bodyPr/>
        <a:lstStyle/>
        <a:p>
          <a:r>
            <a:rPr lang="tr-TR" sz="2400" b="1" dirty="0">
              <a:latin typeface="Garamond" pitchFamily="18" charset="0"/>
            </a:rPr>
            <a:t>EBE  YARDIMCILIĞI</a:t>
          </a:r>
        </a:p>
      </dgm:t>
    </dgm:pt>
    <dgm:pt modelId="{FF0862EA-D5F4-44DE-8681-A2DBD4EDA533}" type="parTrans" cxnId="{1D4BC305-A610-4C57-BC84-D5EEE68A3493}">
      <dgm:prSet/>
      <dgm:spPr/>
      <dgm:t>
        <a:bodyPr/>
        <a:lstStyle/>
        <a:p>
          <a:endParaRPr lang="tr-TR"/>
        </a:p>
      </dgm:t>
    </dgm:pt>
    <dgm:pt modelId="{A35E2137-AF2F-4B57-8759-2A43BE37AA21}" type="sibTrans" cxnId="{1D4BC305-A610-4C57-BC84-D5EEE68A3493}">
      <dgm:prSet/>
      <dgm:spPr/>
      <dgm:t>
        <a:bodyPr/>
        <a:lstStyle/>
        <a:p>
          <a:endParaRPr lang="tr-TR"/>
        </a:p>
      </dgm:t>
    </dgm:pt>
    <dgm:pt modelId="{36227A22-7167-49C7-9D0F-984F47108403}">
      <dgm:prSet phldrT="[Metin]" custT="1"/>
      <dgm:spPr>
        <a:solidFill>
          <a:schemeClr val="accent2"/>
        </a:solidFill>
      </dgm:spPr>
      <dgm:t>
        <a:bodyPr/>
        <a:lstStyle/>
        <a:p>
          <a:r>
            <a:rPr lang="tr-TR" sz="2400" b="1" dirty="0">
              <a:latin typeface="Garamond" pitchFamily="18" charset="0"/>
            </a:rPr>
            <a:t>SAĞLIK </a:t>
          </a:r>
          <a:r>
            <a:rPr lang="tr-TR" sz="2400" b="1">
              <a:latin typeface="Garamond" pitchFamily="18" charset="0"/>
            </a:rPr>
            <a:t>BAKIM TEKNİSYENLİĞİ</a:t>
          </a:r>
          <a:endParaRPr lang="tr-TR" sz="2400" b="1" dirty="0">
            <a:latin typeface="Garamond" pitchFamily="18" charset="0"/>
          </a:endParaRPr>
        </a:p>
      </dgm:t>
    </dgm:pt>
    <dgm:pt modelId="{44D4C587-1D8B-41C3-B94D-FE565644EDC5}" type="parTrans" cxnId="{BE477116-64D7-4310-BF14-612DFEF99FC4}">
      <dgm:prSet/>
      <dgm:spPr/>
      <dgm:t>
        <a:bodyPr/>
        <a:lstStyle/>
        <a:p>
          <a:endParaRPr lang="tr-TR"/>
        </a:p>
      </dgm:t>
    </dgm:pt>
    <dgm:pt modelId="{93CA54C0-BAB8-451F-AAB9-AE53C1382E6D}" type="sibTrans" cxnId="{BE477116-64D7-4310-BF14-612DFEF99FC4}">
      <dgm:prSet/>
      <dgm:spPr/>
      <dgm:t>
        <a:bodyPr/>
        <a:lstStyle/>
        <a:p>
          <a:endParaRPr lang="tr-TR"/>
        </a:p>
      </dgm:t>
    </dgm:pt>
    <dgm:pt modelId="{62FE5D00-3E64-436D-93D8-55AA5695814E}" type="pres">
      <dgm:prSet presAssocID="{D3C265A4-B99C-4189-A92C-EA450B26A3CA}" presName="hierChild1" presStyleCnt="0">
        <dgm:presLayoutVars>
          <dgm:orgChart val="1"/>
          <dgm:chPref val="1"/>
          <dgm:dir/>
          <dgm:animOne val="branch"/>
          <dgm:animLvl val="lvl"/>
          <dgm:resizeHandles/>
        </dgm:presLayoutVars>
      </dgm:prSet>
      <dgm:spPr/>
    </dgm:pt>
    <dgm:pt modelId="{3CC3E497-18B5-4D2A-82F6-1EE6ECEE24D4}" type="pres">
      <dgm:prSet presAssocID="{219C657A-EF45-4837-B501-20EA300BBE0B}" presName="hierRoot1" presStyleCnt="0">
        <dgm:presLayoutVars>
          <dgm:hierBranch val="init"/>
        </dgm:presLayoutVars>
      </dgm:prSet>
      <dgm:spPr/>
    </dgm:pt>
    <dgm:pt modelId="{01F16004-1EF8-465E-A5BD-60862915B0DC}" type="pres">
      <dgm:prSet presAssocID="{219C657A-EF45-4837-B501-20EA300BBE0B}" presName="rootComposite1" presStyleCnt="0"/>
      <dgm:spPr/>
    </dgm:pt>
    <dgm:pt modelId="{C72238B1-EF93-4FC2-A44F-16CA1C98F400}" type="pres">
      <dgm:prSet presAssocID="{219C657A-EF45-4837-B501-20EA300BBE0B}" presName="rootText1" presStyleLbl="node0" presStyleIdx="0" presStyleCnt="1" custScaleX="172345" custScaleY="101328">
        <dgm:presLayoutVars>
          <dgm:chPref val="3"/>
        </dgm:presLayoutVars>
      </dgm:prSet>
      <dgm:spPr/>
    </dgm:pt>
    <dgm:pt modelId="{1BCA7A50-1B0F-4D07-B211-7B535BF9C017}" type="pres">
      <dgm:prSet presAssocID="{219C657A-EF45-4837-B501-20EA300BBE0B}" presName="rootConnector1" presStyleLbl="node1" presStyleIdx="0" presStyleCnt="0"/>
      <dgm:spPr/>
    </dgm:pt>
    <dgm:pt modelId="{F34C5327-CAFE-472A-AE95-CAE29D673541}" type="pres">
      <dgm:prSet presAssocID="{219C657A-EF45-4837-B501-20EA300BBE0B}" presName="hierChild2" presStyleCnt="0"/>
      <dgm:spPr/>
    </dgm:pt>
    <dgm:pt modelId="{9FD8F86E-D481-43AF-AA92-7DEE88EEE798}" type="pres">
      <dgm:prSet presAssocID="{90C11D89-17E9-4B19-B117-441FCB698A19}" presName="Name37" presStyleLbl="parChTrans1D2" presStyleIdx="0" presStyleCnt="3"/>
      <dgm:spPr/>
    </dgm:pt>
    <dgm:pt modelId="{E9215D34-70A9-4B18-BCD1-4E56C967EFBC}" type="pres">
      <dgm:prSet presAssocID="{B5E092DF-8E0F-4764-A939-2807817948A8}" presName="hierRoot2" presStyleCnt="0">
        <dgm:presLayoutVars>
          <dgm:hierBranch val="init"/>
        </dgm:presLayoutVars>
      </dgm:prSet>
      <dgm:spPr/>
    </dgm:pt>
    <dgm:pt modelId="{2D2026B2-0463-41CF-AC91-C3883D752B0C}" type="pres">
      <dgm:prSet presAssocID="{B5E092DF-8E0F-4764-A939-2807817948A8}" presName="rootComposite" presStyleCnt="0"/>
      <dgm:spPr/>
    </dgm:pt>
    <dgm:pt modelId="{807C5A49-45EC-49E7-9AC6-C11F303F13D0}" type="pres">
      <dgm:prSet presAssocID="{B5E092DF-8E0F-4764-A939-2807817948A8}" presName="rootText" presStyleLbl="node2" presStyleIdx="0" presStyleCnt="3" custScaleX="128013">
        <dgm:presLayoutVars>
          <dgm:chPref val="3"/>
        </dgm:presLayoutVars>
      </dgm:prSet>
      <dgm:spPr/>
    </dgm:pt>
    <dgm:pt modelId="{16080B0F-4153-490B-9308-EE91BB320E6A}" type="pres">
      <dgm:prSet presAssocID="{B5E092DF-8E0F-4764-A939-2807817948A8}" presName="rootConnector" presStyleLbl="node2" presStyleIdx="0" presStyleCnt="3"/>
      <dgm:spPr/>
    </dgm:pt>
    <dgm:pt modelId="{A6F5270A-37FE-47A4-AE74-C74634AFC00C}" type="pres">
      <dgm:prSet presAssocID="{B5E092DF-8E0F-4764-A939-2807817948A8}" presName="hierChild4" presStyleCnt="0"/>
      <dgm:spPr/>
    </dgm:pt>
    <dgm:pt modelId="{EA75ABF1-6B9E-460E-AE5A-428A4AB71D02}" type="pres">
      <dgm:prSet presAssocID="{B5E092DF-8E0F-4764-A939-2807817948A8}" presName="hierChild5" presStyleCnt="0"/>
      <dgm:spPr/>
    </dgm:pt>
    <dgm:pt modelId="{69501E79-08F8-42B2-A3CA-0FE1CD842153}" type="pres">
      <dgm:prSet presAssocID="{FF0862EA-D5F4-44DE-8681-A2DBD4EDA533}" presName="Name37" presStyleLbl="parChTrans1D2" presStyleIdx="1" presStyleCnt="3"/>
      <dgm:spPr/>
    </dgm:pt>
    <dgm:pt modelId="{65435FE9-B088-4423-8D33-CD1CA4C16B1B}" type="pres">
      <dgm:prSet presAssocID="{E92D2DDA-F10D-4F6D-BBD9-93177A030A13}" presName="hierRoot2" presStyleCnt="0">
        <dgm:presLayoutVars>
          <dgm:hierBranch val="init"/>
        </dgm:presLayoutVars>
      </dgm:prSet>
      <dgm:spPr/>
    </dgm:pt>
    <dgm:pt modelId="{91C50AC9-6A13-4505-B8F5-5237C4193125}" type="pres">
      <dgm:prSet presAssocID="{E92D2DDA-F10D-4F6D-BBD9-93177A030A13}" presName="rootComposite" presStyleCnt="0"/>
      <dgm:spPr/>
    </dgm:pt>
    <dgm:pt modelId="{9BBFB3CB-954C-4260-8BE0-C1F49A3779B2}" type="pres">
      <dgm:prSet presAssocID="{E92D2DDA-F10D-4F6D-BBD9-93177A030A13}" presName="rootText" presStyleLbl="node2" presStyleIdx="1" presStyleCnt="3" custScaleX="121277">
        <dgm:presLayoutVars>
          <dgm:chPref val="3"/>
        </dgm:presLayoutVars>
      </dgm:prSet>
      <dgm:spPr/>
    </dgm:pt>
    <dgm:pt modelId="{65B91D7E-AE17-440F-9353-8CE3DC6C81FD}" type="pres">
      <dgm:prSet presAssocID="{E92D2DDA-F10D-4F6D-BBD9-93177A030A13}" presName="rootConnector" presStyleLbl="node2" presStyleIdx="1" presStyleCnt="3"/>
      <dgm:spPr/>
    </dgm:pt>
    <dgm:pt modelId="{9F508D06-9B29-4102-B93D-1BA5402FD707}" type="pres">
      <dgm:prSet presAssocID="{E92D2DDA-F10D-4F6D-BBD9-93177A030A13}" presName="hierChild4" presStyleCnt="0"/>
      <dgm:spPr/>
    </dgm:pt>
    <dgm:pt modelId="{3E4D6AD8-BD7F-4F34-A39A-7760981D2783}" type="pres">
      <dgm:prSet presAssocID="{E92D2DDA-F10D-4F6D-BBD9-93177A030A13}" presName="hierChild5" presStyleCnt="0"/>
      <dgm:spPr/>
    </dgm:pt>
    <dgm:pt modelId="{C51D9711-5F2B-4186-B160-98F7BD6077AE}" type="pres">
      <dgm:prSet presAssocID="{44D4C587-1D8B-41C3-B94D-FE565644EDC5}" presName="Name37" presStyleLbl="parChTrans1D2" presStyleIdx="2" presStyleCnt="3"/>
      <dgm:spPr/>
    </dgm:pt>
    <dgm:pt modelId="{C4D3FB8C-D2E3-42D9-A235-7FF3C1FEAA93}" type="pres">
      <dgm:prSet presAssocID="{36227A22-7167-49C7-9D0F-984F47108403}" presName="hierRoot2" presStyleCnt="0">
        <dgm:presLayoutVars>
          <dgm:hierBranch val="init"/>
        </dgm:presLayoutVars>
      </dgm:prSet>
      <dgm:spPr/>
    </dgm:pt>
    <dgm:pt modelId="{1CF0CC40-6CA2-44DC-97D5-4F23593465F8}" type="pres">
      <dgm:prSet presAssocID="{36227A22-7167-49C7-9D0F-984F47108403}" presName="rootComposite" presStyleCnt="0"/>
      <dgm:spPr/>
    </dgm:pt>
    <dgm:pt modelId="{E05234BE-47F8-4B97-9DA2-4FF96BD1AEFC}" type="pres">
      <dgm:prSet presAssocID="{36227A22-7167-49C7-9D0F-984F47108403}" presName="rootText" presStyleLbl="node2" presStyleIdx="2" presStyleCnt="3" custScaleX="138690">
        <dgm:presLayoutVars>
          <dgm:chPref val="3"/>
        </dgm:presLayoutVars>
      </dgm:prSet>
      <dgm:spPr/>
    </dgm:pt>
    <dgm:pt modelId="{2CC1E31D-18A1-4A3A-8A39-16D3E92E49F8}" type="pres">
      <dgm:prSet presAssocID="{36227A22-7167-49C7-9D0F-984F47108403}" presName="rootConnector" presStyleLbl="node2" presStyleIdx="2" presStyleCnt="3"/>
      <dgm:spPr/>
    </dgm:pt>
    <dgm:pt modelId="{5D49B5F9-FD8A-402B-9AED-EDEC0201A9E6}" type="pres">
      <dgm:prSet presAssocID="{36227A22-7167-49C7-9D0F-984F47108403}" presName="hierChild4" presStyleCnt="0"/>
      <dgm:spPr/>
    </dgm:pt>
    <dgm:pt modelId="{E6097B22-DF46-4D0C-9462-1ADF2021B327}" type="pres">
      <dgm:prSet presAssocID="{36227A22-7167-49C7-9D0F-984F47108403}" presName="hierChild5" presStyleCnt="0"/>
      <dgm:spPr/>
    </dgm:pt>
    <dgm:pt modelId="{E4E2A605-AC45-49C6-9DF3-6FA51A4E3EA6}" type="pres">
      <dgm:prSet presAssocID="{219C657A-EF45-4837-B501-20EA300BBE0B}" presName="hierChild3" presStyleCnt="0"/>
      <dgm:spPr/>
    </dgm:pt>
  </dgm:ptLst>
  <dgm:cxnLst>
    <dgm:cxn modelId="{8C52BC05-2213-4411-BD76-8D4F1FAAFB32}" type="presOf" srcId="{44D4C587-1D8B-41C3-B94D-FE565644EDC5}" destId="{C51D9711-5F2B-4186-B160-98F7BD6077AE}" srcOrd="0" destOrd="0" presId="urn:microsoft.com/office/officeart/2005/8/layout/orgChart1"/>
    <dgm:cxn modelId="{1D4BC305-A610-4C57-BC84-D5EEE68A3493}" srcId="{219C657A-EF45-4837-B501-20EA300BBE0B}" destId="{E92D2DDA-F10D-4F6D-BBD9-93177A030A13}" srcOrd="1" destOrd="0" parTransId="{FF0862EA-D5F4-44DE-8681-A2DBD4EDA533}" sibTransId="{A35E2137-AF2F-4B57-8759-2A43BE37AA21}"/>
    <dgm:cxn modelId="{4E40A407-ED00-496A-99D8-247ABA399DAF}" type="presOf" srcId="{D3C265A4-B99C-4189-A92C-EA450B26A3CA}" destId="{62FE5D00-3E64-436D-93D8-55AA5695814E}" srcOrd="0" destOrd="0" presId="urn:microsoft.com/office/officeart/2005/8/layout/orgChart1"/>
    <dgm:cxn modelId="{D27C0A14-FACD-4132-A555-B075CAECA855}" srcId="{219C657A-EF45-4837-B501-20EA300BBE0B}" destId="{B5E092DF-8E0F-4764-A939-2807817948A8}" srcOrd="0" destOrd="0" parTransId="{90C11D89-17E9-4B19-B117-441FCB698A19}" sibTransId="{FBAB3E15-68A2-4CA8-AABF-A5479567605A}"/>
    <dgm:cxn modelId="{BE477116-64D7-4310-BF14-612DFEF99FC4}" srcId="{219C657A-EF45-4837-B501-20EA300BBE0B}" destId="{36227A22-7167-49C7-9D0F-984F47108403}" srcOrd="2" destOrd="0" parTransId="{44D4C587-1D8B-41C3-B94D-FE565644EDC5}" sibTransId="{93CA54C0-BAB8-451F-AAB9-AE53C1382E6D}"/>
    <dgm:cxn modelId="{05D2B21F-3D86-4ABE-9F62-5879196D279D}" srcId="{D3C265A4-B99C-4189-A92C-EA450B26A3CA}" destId="{219C657A-EF45-4837-B501-20EA300BBE0B}" srcOrd="0" destOrd="0" parTransId="{38C670FE-59E5-4404-AC68-C84A8945BFA5}" sibTransId="{9921B0DD-AFC9-4377-B5C5-B740707A359C}"/>
    <dgm:cxn modelId="{7EBD1127-3231-4F0F-B031-0F346C67715A}" type="presOf" srcId="{36227A22-7167-49C7-9D0F-984F47108403}" destId="{E05234BE-47F8-4B97-9DA2-4FF96BD1AEFC}" srcOrd="0" destOrd="0" presId="urn:microsoft.com/office/officeart/2005/8/layout/orgChart1"/>
    <dgm:cxn modelId="{10705639-CF42-4F2D-90D8-B96FC0CE8EA7}" type="presOf" srcId="{E92D2DDA-F10D-4F6D-BBD9-93177A030A13}" destId="{65B91D7E-AE17-440F-9353-8CE3DC6C81FD}" srcOrd="1" destOrd="0" presId="urn:microsoft.com/office/officeart/2005/8/layout/orgChart1"/>
    <dgm:cxn modelId="{2820F586-1A0C-4AF6-8B3C-FE16C1803F9A}" type="presOf" srcId="{90C11D89-17E9-4B19-B117-441FCB698A19}" destId="{9FD8F86E-D481-43AF-AA92-7DEE88EEE798}" srcOrd="0" destOrd="0" presId="urn:microsoft.com/office/officeart/2005/8/layout/orgChart1"/>
    <dgm:cxn modelId="{A574068D-1F3A-43D2-803A-03229C8F2D76}" type="presOf" srcId="{36227A22-7167-49C7-9D0F-984F47108403}" destId="{2CC1E31D-18A1-4A3A-8A39-16D3E92E49F8}" srcOrd="1" destOrd="0" presId="urn:microsoft.com/office/officeart/2005/8/layout/orgChart1"/>
    <dgm:cxn modelId="{9F350F8F-63F7-47DE-898D-F5E8DEDD8366}" type="presOf" srcId="{FF0862EA-D5F4-44DE-8681-A2DBD4EDA533}" destId="{69501E79-08F8-42B2-A3CA-0FE1CD842153}" srcOrd="0" destOrd="0" presId="urn:microsoft.com/office/officeart/2005/8/layout/orgChart1"/>
    <dgm:cxn modelId="{6830C496-6188-4EB5-832C-F616903D247B}" type="presOf" srcId="{B5E092DF-8E0F-4764-A939-2807817948A8}" destId="{16080B0F-4153-490B-9308-EE91BB320E6A}" srcOrd="1" destOrd="0" presId="urn:microsoft.com/office/officeart/2005/8/layout/orgChart1"/>
    <dgm:cxn modelId="{77EB91D4-1218-4EE9-9334-30783721025A}" type="presOf" srcId="{219C657A-EF45-4837-B501-20EA300BBE0B}" destId="{C72238B1-EF93-4FC2-A44F-16CA1C98F400}" srcOrd="0" destOrd="0" presId="urn:microsoft.com/office/officeart/2005/8/layout/orgChart1"/>
    <dgm:cxn modelId="{CEC786DD-2B31-4A00-9A78-475672BD8C87}" type="presOf" srcId="{B5E092DF-8E0F-4764-A939-2807817948A8}" destId="{807C5A49-45EC-49E7-9AC6-C11F303F13D0}" srcOrd="0" destOrd="0" presId="urn:microsoft.com/office/officeart/2005/8/layout/orgChart1"/>
    <dgm:cxn modelId="{8B8F92DF-7548-4FB1-BE8D-12A93F99D61F}" type="presOf" srcId="{E92D2DDA-F10D-4F6D-BBD9-93177A030A13}" destId="{9BBFB3CB-954C-4260-8BE0-C1F49A3779B2}" srcOrd="0" destOrd="0" presId="urn:microsoft.com/office/officeart/2005/8/layout/orgChart1"/>
    <dgm:cxn modelId="{7DA23AEE-DB36-444C-AB2E-E248D9945257}" type="presOf" srcId="{219C657A-EF45-4837-B501-20EA300BBE0B}" destId="{1BCA7A50-1B0F-4D07-B211-7B535BF9C017}" srcOrd="1" destOrd="0" presId="urn:microsoft.com/office/officeart/2005/8/layout/orgChart1"/>
    <dgm:cxn modelId="{7E24AAD3-90CF-4174-A8E8-79D365ED4435}" type="presParOf" srcId="{62FE5D00-3E64-436D-93D8-55AA5695814E}" destId="{3CC3E497-18B5-4D2A-82F6-1EE6ECEE24D4}" srcOrd="0" destOrd="0" presId="urn:microsoft.com/office/officeart/2005/8/layout/orgChart1"/>
    <dgm:cxn modelId="{8F632A36-4F92-43A4-BE37-BE830DF080B6}" type="presParOf" srcId="{3CC3E497-18B5-4D2A-82F6-1EE6ECEE24D4}" destId="{01F16004-1EF8-465E-A5BD-60862915B0DC}" srcOrd="0" destOrd="0" presId="urn:microsoft.com/office/officeart/2005/8/layout/orgChart1"/>
    <dgm:cxn modelId="{FDB47756-059E-491E-BED2-113F58945CE0}" type="presParOf" srcId="{01F16004-1EF8-465E-A5BD-60862915B0DC}" destId="{C72238B1-EF93-4FC2-A44F-16CA1C98F400}" srcOrd="0" destOrd="0" presId="urn:microsoft.com/office/officeart/2005/8/layout/orgChart1"/>
    <dgm:cxn modelId="{29F1DCBD-5084-40EA-B0A5-66EE71CBE1FB}" type="presParOf" srcId="{01F16004-1EF8-465E-A5BD-60862915B0DC}" destId="{1BCA7A50-1B0F-4D07-B211-7B535BF9C017}" srcOrd="1" destOrd="0" presId="urn:microsoft.com/office/officeart/2005/8/layout/orgChart1"/>
    <dgm:cxn modelId="{64C4D21F-25D0-4FA0-80A3-D3953C866949}" type="presParOf" srcId="{3CC3E497-18B5-4D2A-82F6-1EE6ECEE24D4}" destId="{F34C5327-CAFE-472A-AE95-CAE29D673541}" srcOrd="1" destOrd="0" presId="urn:microsoft.com/office/officeart/2005/8/layout/orgChart1"/>
    <dgm:cxn modelId="{99624D20-8750-4C12-AFBC-185911CEBDD4}" type="presParOf" srcId="{F34C5327-CAFE-472A-AE95-CAE29D673541}" destId="{9FD8F86E-D481-43AF-AA92-7DEE88EEE798}" srcOrd="0" destOrd="0" presId="urn:microsoft.com/office/officeart/2005/8/layout/orgChart1"/>
    <dgm:cxn modelId="{8CF8A21C-DFC5-4C1C-B93E-EB430FC43D6A}" type="presParOf" srcId="{F34C5327-CAFE-472A-AE95-CAE29D673541}" destId="{E9215D34-70A9-4B18-BCD1-4E56C967EFBC}" srcOrd="1" destOrd="0" presId="urn:microsoft.com/office/officeart/2005/8/layout/orgChart1"/>
    <dgm:cxn modelId="{FA82A3F1-1671-467B-8151-7C4C740F4483}" type="presParOf" srcId="{E9215D34-70A9-4B18-BCD1-4E56C967EFBC}" destId="{2D2026B2-0463-41CF-AC91-C3883D752B0C}" srcOrd="0" destOrd="0" presId="urn:microsoft.com/office/officeart/2005/8/layout/orgChart1"/>
    <dgm:cxn modelId="{85F18DAD-41D6-4257-BBAB-BE3E776795FD}" type="presParOf" srcId="{2D2026B2-0463-41CF-AC91-C3883D752B0C}" destId="{807C5A49-45EC-49E7-9AC6-C11F303F13D0}" srcOrd="0" destOrd="0" presId="urn:microsoft.com/office/officeart/2005/8/layout/orgChart1"/>
    <dgm:cxn modelId="{2625BFB0-C37B-4336-8B9D-E271D88C2308}" type="presParOf" srcId="{2D2026B2-0463-41CF-AC91-C3883D752B0C}" destId="{16080B0F-4153-490B-9308-EE91BB320E6A}" srcOrd="1" destOrd="0" presId="urn:microsoft.com/office/officeart/2005/8/layout/orgChart1"/>
    <dgm:cxn modelId="{791B89F6-4D54-4BEA-BB19-5AA95C63CF68}" type="presParOf" srcId="{E9215D34-70A9-4B18-BCD1-4E56C967EFBC}" destId="{A6F5270A-37FE-47A4-AE74-C74634AFC00C}" srcOrd="1" destOrd="0" presId="urn:microsoft.com/office/officeart/2005/8/layout/orgChart1"/>
    <dgm:cxn modelId="{111F3A5B-D25F-4F17-BB17-9D48C686708B}" type="presParOf" srcId="{E9215D34-70A9-4B18-BCD1-4E56C967EFBC}" destId="{EA75ABF1-6B9E-460E-AE5A-428A4AB71D02}" srcOrd="2" destOrd="0" presId="urn:microsoft.com/office/officeart/2005/8/layout/orgChart1"/>
    <dgm:cxn modelId="{F52C479C-8E51-4998-B699-D94085E5C160}" type="presParOf" srcId="{F34C5327-CAFE-472A-AE95-CAE29D673541}" destId="{69501E79-08F8-42B2-A3CA-0FE1CD842153}" srcOrd="2" destOrd="0" presId="urn:microsoft.com/office/officeart/2005/8/layout/orgChart1"/>
    <dgm:cxn modelId="{80EED2C7-0085-4EC6-AD9F-A4C6DE107909}" type="presParOf" srcId="{F34C5327-CAFE-472A-AE95-CAE29D673541}" destId="{65435FE9-B088-4423-8D33-CD1CA4C16B1B}" srcOrd="3" destOrd="0" presId="urn:microsoft.com/office/officeart/2005/8/layout/orgChart1"/>
    <dgm:cxn modelId="{26ACF2E1-F168-4894-9499-995D9877BFB8}" type="presParOf" srcId="{65435FE9-B088-4423-8D33-CD1CA4C16B1B}" destId="{91C50AC9-6A13-4505-B8F5-5237C4193125}" srcOrd="0" destOrd="0" presId="urn:microsoft.com/office/officeart/2005/8/layout/orgChart1"/>
    <dgm:cxn modelId="{3D9D077F-8B71-42AC-A11F-C5ACDCB98D02}" type="presParOf" srcId="{91C50AC9-6A13-4505-B8F5-5237C4193125}" destId="{9BBFB3CB-954C-4260-8BE0-C1F49A3779B2}" srcOrd="0" destOrd="0" presId="urn:microsoft.com/office/officeart/2005/8/layout/orgChart1"/>
    <dgm:cxn modelId="{10555C46-722E-4F81-B2F3-AC80392586B3}" type="presParOf" srcId="{91C50AC9-6A13-4505-B8F5-5237C4193125}" destId="{65B91D7E-AE17-440F-9353-8CE3DC6C81FD}" srcOrd="1" destOrd="0" presId="urn:microsoft.com/office/officeart/2005/8/layout/orgChart1"/>
    <dgm:cxn modelId="{422B3AE1-65C6-4297-89E9-E22FFF103FB9}" type="presParOf" srcId="{65435FE9-B088-4423-8D33-CD1CA4C16B1B}" destId="{9F508D06-9B29-4102-B93D-1BA5402FD707}" srcOrd="1" destOrd="0" presId="urn:microsoft.com/office/officeart/2005/8/layout/orgChart1"/>
    <dgm:cxn modelId="{AD1FC985-919B-4EAA-88AF-0A78CF211CD9}" type="presParOf" srcId="{65435FE9-B088-4423-8D33-CD1CA4C16B1B}" destId="{3E4D6AD8-BD7F-4F34-A39A-7760981D2783}" srcOrd="2" destOrd="0" presId="urn:microsoft.com/office/officeart/2005/8/layout/orgChart1"/>
    <dgm:cxn modelId="{CE33109C-51E1-44BF-B303-AC6801034E42}" type="presParOf" srcId="{F34C5327-CAFE-472A-AE95-CAE29D673541}" destId="{C51D9711-5F2B-4186-B160-98F7BD6077AE}" srcOrd="4" destOrd="0" presId="urn:microsoft.com/office/officeart/2005/8/layout/orgChart1"/>
    <dgm:cxn modelId="{FEBB1C81-6F76-4218-9D85-8EEA141E3BDC}" type="presParOf" srcId="{F34C5327-CAFE-472A-AE95-CAE29D673541}" destId="{C4D3FB8C-D2E3-42D9-A235-7FF3C1FEAA93}" srcOrd="5" destOrd="0" presId="urn:microsoft.com/office/officeart/2005/8/layout/orgChart1"/>
    <dgm:cxn modelId="{49AE7F87-150E-445E-BCE5-EE0036E52FA4}" type="presParOf" srcId="{C4D3FB8C-D2E3-42D9-A235-7FF3C1FEAA93}" destId="{1CF0CC40-6CA2-44DC-97D5-4F23593465F8}" srcOrd="0" destOrd="0" presId="urn:microsoft.com/office/officeart/2005/8/layout/orgChart1"/>
    <dgm:cxn modelId="{D047F029-572F-4B8F-A1CF-1C91C07DB71D}" type="presParOf" srcId="{1CF0CC40-6CA2-44DC-97D5-4F23593465F8}" destId="{E05234BE-47F8-4B97-9DA2-4FF96BD1AEFC}" srcOrd="0" destOrd="0" presId="urn:microsoft.com/office/officeart/2005/8/layout/orgChart1"/>
    <dgm:cxn modelId="{F37A569B-E8F5-4B83-BB1C-F05D4547FB78}" type="presParOf" srcId="{1CF0CC40-6CA2-44DC-97D5-4F23593465F8}" destId="{2CC1E31D-18A1-4A3A-8A39-16D3E92E49F8}" srcOrd="1" destOrd="0" presId="urn:microsoft.com/office/officeart/2005/8/layout/orgChart1"/>
    <dgm:cxn modelId="{66219240-7B73-430E-B592-58E16E45EF96}" type="presParOf" srcId="{C4D3FB8C-D2E3-42D9-A235-7FF3C1FEAA93}" destId="{5D49B5F9-FD8A-402B-9AED-EDEC0201A9E6}" srcOrd="1" destOrd="0" presId="urn:microsoft.com/office/officeart/2005/8/layout/orgChart1"/>
    <dgm:cxn modelId="{890BA095-7253-4C83-9A27-55799199F37E}" type="presParOf" srcId="{C4D3FB8C-D2E3-42D9-A235-7FF3C1FEAA93}" destId="{E6097B22-DF46-4D0C-9462-1ADF2021B327}" srcOrd="2" destOrd="0" presId="urn:microsoft.com/office/officeart/2005/8/layout/orgChart1"/>
    <dgm:cxn modelId="{DC9A2F47-6677-4CF8-85E2-8DA8073E931B}" type="presParOf" srcId="{3CC3E497-18B5-4D2A-82F6-1EE6ECEE24D4}" destId="{E4E2A605-AC45-49C6-9DF3-6FA51A4E3EA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265A4-B99C-4189-A92C-EA450B26A3CA}" type="doc">
      <dgm:prSet loTypeId="urn:microsoft.com/office/officeart/2005/8/layout/hierarchy6" loCatId="hierarchy" qsTypeId="urn:microsoft.com/office/officeart/2005/8/quickstyle/simple2" qsCatId="simple" csTypeId="urn:microsoft.com/office/officeart/2005/8/colors/accent1_2" csCatId="accent1" phldr="1"/>
      <dgm:spPr/>
      <dgm:t>
        <a:bodyPr/>
        <a:lstStyle/>
        <a:p>
          <a:endParaRPr lang="tr-TR"/>
        </a:p>
      </dgm:t>
    </dgm:pt>
    <dgm:pt modelId="{219C657A-EF45-4837-B501-20EA300BBE0B}">
      <dgm:prSet phldrT="[Metin]" custT="1"/>
      <dgm:spPr/>
      <dgm:t>
        <a:bodyPr/>
        <a:lstStyle/>
        <a:p>
          <a:r>
            <a:rPr lang="tr-TR" sz="2400" b="1" dirty="0">
              <a:latin typeface="Garamond" pitchFamily="18" charset="0"/>
            </a:rPr>
            <a:t>HASTA YAŞLI  HİZMETLERİ</a:t>
          </a:r>
        </a:p>
      </dgm:t>
    </dgm:pt>
    <dgm:pt modelId="{38C670FE-59E5-4404-AC68-C84A8945BFA5}" type="parTrans" cxnId="{05D2B21F-3D86-4ABE-9F62-5879196D279D}">
      <dgm:prSet/>
      <dgm:spPr/>
      <dgm:t>
        <a:bodyPr/>
        <a:lstStyle/>
        <a:p>
          <a:endParaRPr lang="tr-TR"/>
        </a:p>
      </dgm:t>
    </dgm:pt>
    <dgm:pt modelId="{9921B0DD-AFC9-4377-B5C5-B740707A359C}" type="sibTrans" cxnId="{05D2B21F-3D86-4ABE-9F62-5879196D279D}">
      <dgm:prSet/>
      <dgm:spPr/>
      <dgm:t>
        <a:bodyPr/>
        <a:lstStyle/>
        <a:p>
          <a:endParaRPr lang="tr-TR"/>
        </a:p>
      </dgm:t>
    </dgm:pt>
    <dgm:pt modelId="{B5E092DF-8E0F-4764-A939-2807817948A8}">
      <dgm:prSet phldrT="[Metin]" custT="1"/>
      <dgm:spPr/>
      <dgm:t>
        <a:bodyPr/>
        <a:lstStyle/>
        <a:p>
          <a:r>
            <a:rPr lang="tr-TR" sz="2400" b="1" dirty="0">
              <a:latin typeface="Garamond" pitchFamily="18" charset="0"/>
            </a:rPr>
            <a:t>HASTA YAŞLI BAKIMI</a:t>
          </a:r>
        </a:p>
      </dgm:t>
    </dgm:pt>
    <dgm:pt modelId="{90C11D89-17E9-4B19-B117-441FCB698A19}" type="parTrans" cxnId="{D27C0A14-FACD-4132-A555-B075CAECA855}">
      <dgm:prSet/>
      <dgm:spPr/>
      <dgm:t>
        <a:bodyPr/>
        <a:lstStyle/>
        <a:p>
          <a:endParaRPr lang="tr-TR"/>
        </a:p>
      </dgm:t>
    </dgm:pt>
    <dgm:pt modelId="{FBAB3E15-68A2-4CA8-AABF-A5479567605A}" type="sibTrans" cxnId="{D27C0A14-FACD-4132-A555-B075CAECA855}">
      <dgm:prSet/>
      <dgm:spPr/>
      <dgm:t>
        <a:bodyPr/>
        <a:lstStyle/>
        <a:p>
          <a:endParaRPr lang="tr-TR"/>
        </a:p>
      </dgm:t>
    </dgm:pt>
    <dgm:pt modelId="{44D3167D-4EE5-4E51-A26F-C5C42DB3BD36}" type="pres">
      <dgm:prSet presAssocID="{D3C265A4-B99C-4189-A92C-EA450B26A3CA}" presName="mainComposite" presStyleCnt="0">
        <dgm:presLayoutVars>
          <dgm:chPref val="1"/>
          <dgm:dir/>
          <dgm:animOne val="branch"/>
          <dgm:animLvl val="lvl"/>
          <dgm:resizeHandles val="exact"/>
        </dgm:presLayoutVars>
      </dgm:prSet>
      <dgm:spPr/>
    </dgm:pt>
    <dgm:pt modelId="{0F532CA8-1BE4-45F4-88C8-E7292C962FCF}" type="pres">
      <dgm:prSet presAssocID="{D3C265A4-B99C-4189-A92C-EA450B26A3CA}" presName="hierFlow" presStyleCnt="0"/>
      <dgm:spPr/>
    </dgm:pt>
    <dgm:pt modelId="{C4A27F69-0906-4440-A161-F2517C8FF99C}" type="pres">
      <dgm:prSet presAssocID="{D3C265A4-B99C-4189-A92C-EA450B26A3CA}" presName="hierChild1" presStyleCnt="0">
        <dgm:presLayoutVars>
          <dgm:chPref val="1"/>
          <dgm:animOne val="branch"/>
          <dgm:animLvl val="lvl"/>
        </dgm:presLayoutVars>
      </dgm:prSet>
      <dgm:spPr/>
    </dgm:pt>
    <dgm:pt modelId="{CD3FCCD3-C7FF-47CF-9482-E6397EEC4B9D}" type="pres">
      <dgm:prSet presAssocID="{219C657A-EF45-4837-B501-20EA300BBE0B}" presName="Name14" presStyleCnt="0"/>
      <dgm:spPr/>
    </dgm:pt>
    <dgm:pt modelId="{7CDAE82E-CB32-437B-B9F0-2C509D2676AD}" type="pres">
      <dgm:prSet presAssocID="{219C657A-EF45-4837-B501-20EA300BBE0B}" presName="level1Shape" presStyleLbl="node0" presStyleIdx="0" presStyleCnt="1">
        <dgm:presLayoutVars>
          <dgm:chPref val="3"/>
        </dgm:presLayoutVars>
      </dgm:prSet>
      <dgm:spPr/>
    </dgm:pt>
    <dgm:pt modelId="{45DF574D-67C9-4D54-8CBC-701D6C576285}" type="pres">
      <dgm:prSet presAssocID="{219C657A-EF45-4837-B501-20EA300BBE0B}" presName="hierChild2" presStyleCnt="0"/>
      <dgm:spPr/>
    </dgm:pt>
    <dgm:pt modelId="{5E4E05B3-299A-4465-85C9-BD867FFA8381}" type="pres">
      <dgm:prSet presAssocID="{90C11D89-17E9-4B19-B117-441FCB698A19}" presName="Name19" presStyleLbl="parChTrans1D2" presStyleIdx="0" presStyleCnt="1"/>
      <dgm:spPr/>
    </dgm:pt>
    <dgm:pt modelId="{795D3D8E-8186-47FE-B8A0-CA9899AE26F6}" type="pres">
      <dgm:prSet presAssocID="{B5E092DF-8E0F-4764-A939-2807817948A8}" presName="Name21" presStyleCnt="0"/>
      <dgm:spPr/>
    </dgm:pt>
    <dgm:pt modelId="{73BFAEF8-D70D-4E56-B46B-9E984AA47CEE}" type="pres">
      <dgm:prSet presAssocID="{B5E092DF-8E0F-4764-A939-2807817948A8}" presName="level2Shape" presStyleLbl="node2" presStyleIdx="0" presStyleCnt="1" custScaleX="78577" custScaleY="59288"/>
      <dgm:spPr/>
    </dgm:pt>
    <dgm:pt modelId="{209E4226-AB96-40E8-A210-DF88884C67B9}" type="pres">
      <dgm:prSet presAssocID="{B5E092DF-8E0F-4764-A939-2807817948A8}" presName="hierChild3" presStyleCnt="0"/>
      <dgm:spPr/>
    </dgm:pt>
    <dgm:pt modelId="{283E5FBF-D8C0-4B65-9806-FBFC2599F046}" type="pres">
      <dgm:prSet presAssocID="{D3C265A4-B99C-4189-A92C-EA450B26A3CA}" presName="bgShapesFlow" presStyleCnt="0"/>
      <dgm:spPr/>
    </dgm:pt>
  </dgm:ptLst>
  <dgm:cxnLst>
    <dgm:cxn modelId="{D27C0A14-FACD-4132-A555-B075CAECA855}" srcId="{219C657A-EF45-4837-B501-20EA300BBE0B}" destId="{B5E092DF-8E0F-4764-A939-2807817948A8}" srcOrd="0" destOrd="0" parTransId="{90C11D89-17E9-4B19-B117-441FCB698A19}" sibTransId="{FBAB3E15-68A2-4CA8-AABF-A5479567605A}"/>
    <dgm:cxn modelId="{1ABB6B14-F771-42EC-8212-1107219921A0}" type="presOf" srcId="{90C11D89-17E9-4B19-B117-441FCB698A19}" destId="{5E4E05B3-299A-4465-85C9-BD867FFA8381}" srcOrd="0" destOrd="0" presId="urn:microsoft.com/office/officeart/2005/8/layout/hierarchy6"/>
    <dgm:cxn modelId="{05D2B21F-3D86-4ABE-9F62-5879196D279D}" srcId="{D3C265A4-B99C-4189-A92C-EA450B26A3CA}" destId="{219C657A-EF45-4837-B501-20EA300BBE0B}" srcOrd="0" destOrd="0" parTransId="{38C670FE-59E5-4404-AC68-C84A8945BFA5}" sibTransId="{9921B0DD-AFC9-4377-B5C5-B740707A359C}"/>
    <dgm:cxn modelId="{4475D04D-9FFD-4CAE-BF32-7AD6BFE45C9F}" type="presOf" srcId="{D3C265A4-B99C-4189-A92C-EA450B26A3CA}" destId="{44D3167D-4EE5-4E51-A26F-C5C42DB3BD36}" srcOrd="0" destOrd="0" presId="urn:microsoft.com/office/officeart/2005/8/layout/hierarchy6"/>
    <dgm:cxn modelId="{CFDA3B99-8242-491E-9DD7-EED9B097991A}" type="presOf" srcId="{219C657A-EF45-4837-B501-20EA300BBE0B}" destId="{7CDAE82E-CB32-437B-B9F0-2C509D2676AD}" srcOrd="0" destOrd="0" presId="urn:microsoft.com/office/officeart/2005/8/layout/hierarchy6"/>
    <dgm:cxn modelId="{4C04EDEF-A7EA-495C-888F-26CACB8A70B8}" type="presOf" srcId="{B5E092DF-8E0F-4764-A939-2807817948A8}" destId="{73BFAEF8-D70D-4E56-B46B-9E984AA47CEE}" srcOrd="0" destOrd="0" presId="urn:microsoft.com/office/officeart/2005/8/layout/hierarchy6"/>
    <dgm:cxn modelId="{06948D57-D727-4929-8CEF-A01D0371A59E}" type="presParOf" srcId="{44D3167D-4EE5-4E51-A26F-C5C42DB3BD36}" destId="{0F532CA8-1BE4-45F4-88C8-E7292C962FCF}" srcOrd="0" destOrd="0" presId="urn:microsoft.com/office/officeart/2005/8/layout/hierarchy6"/>
    <dgm:cxn modelId="{A5B65113-9DD2-4A24-88D0-62F68575C812}" type="presParOf" srcId="{0F532CA8-1BE4-45F4-88C8-E7292C962FCF}" destId="{C4A27F69-0906-4440-A161-F2517C8FF99C}" srcOrd="0" destOrd="0" presId="urn:microsoft.com/office/officeart/2005/8/layout/hierarchy6"/>
    <dgm:cxn modelId="{5CFCA7B0-97EA-4EBD-AE79-830FC67087CF}" type="presParOf" srcId="{C4A27F69-0906-4440-A161-F2517C8FF99C}" destId="{CD3FCCD3-C7FF-47CF-9482-E6397EEC4B9D}" srcOrd="0" destOrd="0" presId="urn:microsoft.com/office/officeart/2005/8/layout/hierarchy6"/>
    <dgm:cxn modelId="{4D9D63A8-27A8-46C4-AA98-C12E2430D3CA}" type="presParOf" srcId="{CD3FCCD3-C7FF-47CF-9482-E6397EEC4B9D}" destId="{7CDAE82E-CB32-437B-B9F0-2C509D2676AD}" srcOrd="0" destOrd="0" presId="urn:microsoft.com/office/officeart/2005/8/layout/hierarchy6"/>
    <dgm:cxn modelId="{FE46C502-C56D-46A0-AECC-C69EBE57013F}" type="presParOf" srcId="{CD3FCCD3-C7FF-47CF-9482-E6397EEC4B9D}" destId="{45DF574D-67C9-4D54-8CBC-701D6C576285}" srcOrd="1" destOrd="0" presId="urn:microsoft.com/office/officeart/2005/8/layout/hierarchy6"/>
    <dgm:cxn modelId="{6EAAFD25-3C32-4149-AA5D-B2AA958DE943}" type="presParOf" srcId="{45DF574D-67C9-4D54-8CBC-701D6C576285}" destId="{5E4E05B3-299A-4465-85C9-BD867FFA8381}" srcOrd="0" destOrd="0" presId="urn:microsoft.com/office/officeart/2005/8/layout/hierarchy6"/>
    <dgm:cxn modelId="{A32577D3-D2DC-466E-882C-4608B41086C7}" type="presParOf" srcId="{45DF574D-67C9-4D54-8CBC-701D6C576285}" destId="{795D3D8E-8186-47FE-B8A0-CA9899AE26F6}" srcOrd="1" destOrd="0" presId="urn:microsoft.com/office/officeart/2005/8/layout/hierarchy6"/>
    <dgm:cxn modelId="{83DED04E-A540-4E47-8423-75F8651B6219}" type="presParOf" srcId="{795D3D8E-8186-47FE-B8A0-CA9899AE26F6}" destId="{73BFAEF8-D70D-4E56-B46B-9E984AA47CEE}" srcOrd="0" destOrd="0" presId="urn:microsoft.com/office/officeart/2005/8/layout/hierarchy6"/>
    <dgm:cxn modelId="{DF5D9A9F-6D9E-4D4C-85F2-859F9BE2E5F5}" type="presParOf" srcId="{795D3D8E-8186-47FE-B8A0-CA9899AE26F6}" destId="{209E4226-AB96-40E8-A210-DF88884C67B9}" srcOrd="1" destOrd="0" presId="urn:microsoft.com/office/officeart/2005/8/layout/hierarchy6"/>
    <dgm:cxn modelId="{A689785F-2F1A-41D1-B14D-1292C7BB1AEA}" type="presParOf" srcId="{44D3167D-4EE5-4E51-A26F-C5C42DB3BD36}" destId="{283E5FBF-D8C0-4B65-9806-FBFC2599F046}"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D9711-5F2B-4186-B160-98F7BD6077AE}">
      <dsp:nvSpPr>
        <dsp:cNvPr id="0" name=""/>
        <dsp:cNvSpPr/>
      </dsp:nvSpPr>
      <dsp:spPr>
        <a:xfrm>
          <a:off x="4320480" y="1930164"/>
          <a:ext cx="2926594" cy="421974"/>
        </a:xfrm>
        <a:custGeom>
          <a:avLst/>
          <a:gdLst/>
          <a:ahLst/>
          <a:cxnLst/>
          <a:rect l="0" t="0" r="0" b="0"/>
          <a:pathLst>
            <a:path>
              <a:moveTo>
                <a:pt x="0" y="0"/>
              </a:moveTo>
              <a:lnTo>
                <a:pt x="0" y="210987"/>
              </a:lnTo>
              <a:lnTo>
                <a:pt x="2926594" y="210987"/>
              </a:lnTo>
              <a:lnTo>
                <a:pt x="2926594" y="4219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9501E79-08F8-42B2-A3CA-0FE1CD842153}">
      <dsp:nvSpPr>
        <dsp:cNvPr id="0" name=""/>
        <dsp:cNvSpPr/>
      </dsp:nvSpPr>
      <dsp:spPr>
        <a:xfrm>
          <a:off x="4213208" y="1930164"/>
          <a:ext cx="107271" cy="421974"/>
        </a:xfrm>
        <a:custGeom>
          <a:avLst/>
          <a:gdLst/>
          <a:ahLst/>
          <a:cxnLst/>
          <a:rect l="0" t="0" r="0" b="0"/>
          <a:pathLst>
            <a:path>
              <a:moveTo>
                <a:pt x="107271" y="0"/>
              </a:moveTo>
              <a:lnTo>
                <a:pt x="107271" y="210987"/>
              </a:lnTo>
              <a:lnTo>
                <a:pt x="0" y="210987"/>
              </a:lnTo>
              <a:lnTo>
                <a:pt x="0" y="4219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D8F86E-D481-43AF-AA92-7DEE88EEE798}">
      <dsp:nvSpPr>
        <dsp:cNvPr id="0" name=""/>
        <dsp:cNvSpPr/>
      </dsp:nvSpPr>
      <dsp:spPr>
        <a:xfrm>
          <a:off x="1286613" y="1930164"/>
          <a:ext cx="3033866" cy="421974"/>
        </a:xfrm>
        <a:custGeom>
          <a:avLst/>
          <a:gdLst/>
          <a:ahLst/>
          <a:cxnLst/>
          <a:rect l="0" t="0" r="0" b="0"/>
          <a:pathLst>
            <a:path>
              <a:moveTo>
                <a:pt x="3033866" y="0"/>
              </a:moveTo>
              <a:lnTo>
                <a:pt x="3033866" y="210987"/>
              </a:lnTo>
              <a:lnTo>
                <a:pt x="0" y="210987"/>
              </a:lnTo>
              <a:lnTo>
                <a:pt x="0" y="4219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72238B1-EF93-4FC2-A44F-16CA1C98F400}">
      <dsp:nvSpPr>
        <dsp:cNvPr id="0" name=""/>
        <dsp:cNvSpPr/>
      </dsp:nvSpPr>
      <dsp:spPr>
        <a:xfrm>
          <a:off x="2588927" y="912120"/>
          <a:ext cx="3463105" cy="1018043"/>
        </a:xfrm>
        <a:prstGeom prst="rect">
          <a:avLst/>
        </a:prstGeom>
        <a:solidFill>
          <a:schemeClr val="accent2"/>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SAĞLIK HİZMETLERİ</a:t>
          </a:r>
        </a:p>
      </dsp:txBody>
      <dsp:txXfrm>
        <a:off x="2588927" y="912120"/>
        <a:ext cx="3463105" cy="1018043"/>
      </dsp:txXfrm>
    </dsp:sp>
    <dsp:sp modelId="{807C5A49-45EC-49E7-9AC6-C11F303F13D0}">
      <dsp:nvSpPr>
        <dsp:cNvPr id="0" name=""/>
        <dsp:cNvSpPr/>
      </dsp:nvSpPr>
      <dsp:spPr>
        <a:xfrm>
          <a:off x="464" y="2352139"/>
          <a:ext cx="2572296" cy="1004701"/>
        </a:xfrm>
        <a:prstGeom prst="rect">
          <a:avLst/>
        </a:prstGeom>
        <a:solidFill>
          <a:schemeClr val="accent2"/>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HEMŞİRE YARDIMCILIĞI</a:t>
          </a:r>
        </a:p>
      </dsp:txBody>
      <dsp:txXfrm>
        <a:off x="464" y="2352139"/>
        <a:ext cx="2572296" cy="1004701"/>
      </dsp:txXfrm>
    </dsp:sp>
    <dsp:sp modelId="{9BBFB3CB-954C-4260-8BE0-C1F49A3779B2}">
      <dsp:nvSpPr>
        <dsp:cNvPr id="0" name=""/>
        <dsp:cNvSpPr/>
      </dsp:nvSpPr>
      <dsp:spPr>
        <a:xfrm>
          <a:off x="2994736" y="2352139"/>
          <a:ext cx="2436943" cy="1004701"/>
        </a:xfrm>
        <a:prstGeom prst="rect">
          <a:avLst/>
        </a:prstGeom>
        <a:solidFill>
          <a:schemeClr val="accent2"/>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EBE  YARDIMCILIĞI</a:t>
          </a:r>
        </a:p>
      </dsp:txBody>
      <dsp:txXfrm>
        <a:off x="2994736" y="2352139"/>
        <a:ext cx="2436943" cy="1004701"/>
      </dsp:txXfrm>
    </dsp:sp>
    <dsp:sp modelId="{E05234BE-47F8-4B97-9DA2-4FF96BD1AEFC}">
      <dsp:nvSpPr>
        <dsp:cNvPr id="0" name=""/>
        <dsp:cNvSpPr/>
      </dsp:nvSpPr>
      <dsp:spPr>
        <a:xfrm>
          <a:off x="5853654" y="2352139"/>
          <a:ext cx="2786840" cy="1004701"/>
        </a:xfrm>
        <a:prstGeom prst="rect">
          <a:avLst/>
        </a:prstGeom>
        <a:solidFill>
          <a:schemeClr val="accent2"/>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SAĞLIK </a:t>
          </a:r>
          <a:r>
            <a:rPr lang="tr-TR" sz="2400" b="1" kern="1200">
              <a:latin typeface="Garamond" pitchFamily="18" charset="0"/>
            </a:rPr>
            <a:t>BAKIM TEKNİSYENLİĞİ</a:t>
          </a:r>
          <a:endParaRPr lang="tr-TR" sz="2400" b="1" kern="1200" dirty="0">
            <a:latin typeface="Garamond" pitchFamily="18" charset="0"/>
          </a:endParaRPr>
        </a:p>
      </dsp:txBody>
      <dsp:txXfrm>
        <a:off x="5853654" y="2352139"/>
        <a:ext cx="2786840" cy="1004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AE82E-CB32-437B-B9F0-2C509D2676AD}">
      <dsp:nvSpPr>
        <dsp:cNvPr id="0" name=""/>
        <dsp:cNvSpPr/>
      </dsp:nvSpPr>
      <dsp:spPr>
        <a:xfrm>
          <a:off x="2862439" y="197346"/>
          <a:ext cx="2916081" cy="1944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HASTA YAŞLI  HİZMETLERİ</a:t>
          </a:r>
        </a:p>
      </dsp:txBody>
      <dsp:txXfrm>
        <a:off x="2919378" y="254285"/>
        <a:ext cx="2802203" cy="1830176"/>
      </dsp:txXfrm>
    </dsp:sp>
    <dsp:sp modelId="{5E4E05B3-299A-4465-85C9-BD867FFA8381}">
      <dsp:nvSpPr>
        <dsp:cNvPr id="0" name=""/>
        <dsp:cNvSpPr/>
      </dsp:nvSpPr>
      <dsp:spPr>
        <a:xfrm>
          <a:off x="4274760" y="2141401"/>
          <a:ext cx="91440" cy="777621"/>
        </a:xfrm>
        <a:custGeom>
          <a:avLst/>
          <a:gdLst/>
          <a:ahLst/>
          <a:cxnLst/>
          <a:rect l="0" t="0" r="0" b="0"/>
          <a:pathLst>
            <a:path>
              <a:moveTo>
                <a:pt x="45720" y="0"/>
              </a:moveTo>
              <a:lnTo>
                <a:pt x="45720" y="7776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FAEF8-D70D-4E56-B46B-9E984AA47CEE}">
      <dsp:nvSpPr>
        <dsp:cNvPr id="0" name=""/>
        <dsp:cNvSpPr/>
      </dsp:nvSpPr>
      <dsp:spPr>
        <a:xfrm>
          <a:off x="3174795" y="2919023"/>
          <a:ext cx="2291369" cy="115259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b="1" kern="1200" dirty="0">
              <a:latin typeface="Garamond" pitchFamily="18" charset="0"/>
            </a:rPr>
            <a:t>HASTA YAŞLI BAKIMI</a:t>
          </a:r>
        </a:p>
      </dsp:txBody>
      <dsp:txXfrm>
        <a:off x="3208553" y="2952781"/>
        <a:ext cx="2223853" cy="108507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B8C065-DC07-48CA-9D42-D1D108A8140B}" type="datetimeFigureOut">
              <a:rPr lang="tr-TR" smtClean="0"/>
              <a:pPr/>
              <a:t>25.06.2024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AEE7F-D903-43DD-B399-CD70AAB9A7AF}"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85AEE7F-D903-43DD-B399-CD70AAB9A7AF}" type="slidenum">
              <a:rPr lang="tr-TR" smtClean="0"/>
              <a:pPr/>
              <a:t>11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85AEE7F-D903-43DD-B399-CD70AAB9A7AF}" type="slidenum">
              <a:rPr lang="tr-TR" smtClean="0"/>
              <a:pPr/>
              <a:t>12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30" name="29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6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FADD465-08E3-4CE0-8EA4-ACEA1589FEC4}"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A696FCD7-93FB-45EC-9DD8-E1F5E805B398}" type="datetimeFigureOut">
              <a:rPr lang="tr-TR" smtClean="0"/>
              <a:pPr/>
              <a:t>25.06.2024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9FADD465-08E3-4CE0-8EA4-ACEA1589FEC4}"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696FCD7-93FB-45EC-9DD8-E1F5E805B398}" type="datetimeFigureOut">
              <a:rPr lang="tr-TR" smtClean="0"/>
              <a:pPr/>
              <a:t>25.06.2024</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FADD465-08E3-4CE0-8EA4-ACEA1589FEC4}"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750067" y="2276872"/>
            <a:ext cx="7643866" cy="2304256"/>
          </a:xfrm>
        </p:spPr>
        <p:txBody>
          <a:bodyPr>
            <a:normAutofit fontScale="90000"/>
          </a:bodyPr>
          <a:lstStyle/>
          <a:p>
            <a:pPr algn="ctr"/>
            <a:r>
              <a:rPr lang="tr-TR" sz="4900" dirty="0">
                <a:solidFill>
                  <a:schemeClr val="accent2">
                    <a:lumMod val="20000"/>
                    <a:lumOff val="80000"/>
                  </a:schemeClr>
                </a:solidFill>
              </a:rPr>
              <a:t>HACI HALİT ERKUT  MESLEKİ VE TEKNİK ANADOLU LİSESİ</a:t>
            </a:r>
            <a:br>
              <a:rPr lang="tr-TR" sz="6000" dirty="0">
                <a:solidFill>
                  <a:schemeClr val="bg2">
                    <a:lumMod val="50000"/>
                  </a:schemeClr>
                </a:solidFill>
              </a:rPr>
            </a:br>
            <a:endParaRPr lang="tr-TR" dirty="0"/>
          </a:p>
        </p:txBody>
      </p:sp>
      <p:pic>
        <p:nvPicPr>
          <p:cNvPr id="4" name="Resim 3">
            <a:extLst>
              <a:ext uri="{FF2B5EF4-FFF2-40B4-BE49-F238E27FC236}">
                <a16:creationId xmlns:a16="http://schemas.microsoft.com/office/drawing/2014/main" id="{F840C5E7-93CD-F752-22A4-F39B491EB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782877"/>
            <a:ext cx="1656184" cy="1668690"/>
          </a:xfrm>
          <a:prstGeom prst="ellipse">
            <a:avLst/>
          </a:prstGeom>
          <a:ln>
            <a:noFill/>
          </a:ln>
          <a:effectLst>
            <a:softEdge rad="112500"/>
          </a:effectLst>
        </p:spPr>
      </p:pic>
      <p:pic>
        <p:nvPicPr>
          <p:cNvPr id="7" name="Resim 6">
            <a:extLst>
              <a:ext uri="{FF2B5EF4-FFF2-40B4-BE49-F238E27FC236}">
                <a16:creationId xmlns:a16="http://schemas.microsoft.com/office/drawing/2014/main" id="{5E0AE813-C852-E5E7-BD2A-958FF7A9C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782878"/>
            <a:ext cx="2109233" cy="1668690"/>
          </a:xfrm>
          <a:prstGeom prst="ellipse">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00232" y="274638"/>
            <a:ext cx="6929486" cy="1143000"/>
          </a:xfrm>
        </p:spPr>
        <p:txBody>
          <a:bodyPr>
            <a:normAutofit fontScale="90000"/>
          </a:bodyPr>
          <a:lstStyle/>
          <a:p>
            <a:pPr algn="ctr"/>
            <a:r>
              <a:rPr lang="tr-TR" b="1" dirty="0"/>
              <a:t>OKULUMUZDA ALAN SEÇİMİ </a:t>
            </a:r>
            <a:endParaRPr lang="tr-TR" dirty="0"/>
          </a:p>
        </p:txBody>
      </p:sp>
      <p:sp>
        <p:nvSpPr>
          <p:cNvPr id="3" name="2 İçerik Yer Tutucusu"/>
          <p:cNvSpPr>
            <a:spLocks noGrp="1"/>
          </p:cNvSpPr>
          <p:nvPr>
            <p:ph idx="1"/>
          </p:nvPr>
        </p:nvSpPr>
        <p:spPr>
          <a:xfrm>
            <a:off x="179512" y="1844824"/>
            <a:ext cx="8750206" cy="4729736"/>
          </a:xfrm>
        </p:spPr>
        <p:txBody>
          <a:bodyPr>
            <a:normAutofit/>
          </a:bodyPr>
          <a:lstStyle/>
          <a:p>
            <a:pPr algn="just">
              <a:buNone/>
            </a:pPr>
            <a:r>
              <a:rPr lang="tr-TR" sz="3200" dirty="0"/>
              <a:t>	</a:t>
            </a:r>
          </a:p>
          <a:p>
            <a:pPr algn="just">
              <a:buNone/>
            </a:pPr>
            <a:endParaRPr lang="tr-TR" sz="3200" dirty="0">
              <a:latin typeface="Times New Roman" panose="02020603050405020304" pitchFamily="18" charset="0"/>
              <a:cs typeface="Times New Roman" panose="02020603050405020304" pitchFamily="18" charset="0"/>
            </a:endParaRPr>
          </a:p>
          <a:p>
            <a:pPr algn="just">
              <a:buNone/>
            </a:pPr>
            <a:r>
              <a:rPr lang="tr-TR" sz="3200" dirty="0">
                <a:latin typeface="Times New Roman" panose="02020603050405020304" pitchFamily="18" charset="0"/>
                <a:cs typeface="Times New Roman" panose="02020603050405020304" pitchFamily="18" charset="0"/>
              </a:rPr>
              <a:t>   9. sınıfın ilk 3 haftasında öğrenci tercihi ve orta okul not ortalaması esas alınarak alan yerleştirmeleri yapılır.</a:t>
            </a:r>
            <a:endParaRPr lang="tr-TR" sz="2800" dirty="0">
              <a:latin typeface="Times New Roman" panose="02020603050405020304" pitchFamily="18" charset="0"/>
              <a:cs typeface="Times New Roman" pitchFamily="18" charset="0"/>
            </a:endParaRPr>
          </a:p>
          <a:p>
            <a:pPr algn="just">
              <a:buNone/>
            </a:pPr>
            <a:endParaRPr lang="tr-TR" sz="2800" dirty="0"/>
          </a:p>
        </p:txBody>
      </p:sp>
      <p:pic>
        <p:nvPicPr>
          <p:cNvPr id="5" name="Resim 4">
            <a:extLst>
              <a:ext uri="{FF2B5EF4-FFF2-40B4-BE49-F238E27FC236}">
                <a16:creationId xmlns:a16="http://schemas.microsoft.com/office/drawing/2014/main" id="{9BA4CA38-2890-003A-3E41-D5E0BD9E7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16632"/>
            <a:ext cx="2243953" cy="2260898"/>
          </a:xfrm>
          <a:prstGeom prst="ellipse">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23728" y="274638"/>
            <a:ext cx="6663114" cy="1143000"/>
          </a:xfrm>
        </p:spPr>
        <p:txBody>
          <a:bodyPr>
            <a:normAutofit fontScale="90000"/>
          </a:bodyPr>
          <a:lstStyle/>
          <a:p>
            <a:pPr algn="ctr"/>
            <a:r>
              <a:rPr lang="tr-TR" b="1" dirty="0"/>
              <a:t>OKULUMUZDA DAL SEÇİMİ </a:t>
            </a:r>
            <a:endParaRPr lang="tr-TR" dirty="0"/>
          </a:p>
        </p:txBody>
      </p:sp>
      <p:sp>
        <p:nvSpPr>
          <p:cNvPr id="3" name="2 İçerik Yer Tutucusu"/>
          <p:cNvSpPr>
            <a:spLocks noGrp="1"/>
          </p:cNvSpPr>
          <p:nvPr>
            <p:ph idx="1"/>
          </p:nvPr>
        </p:nvSpPr>
        <p:spPr>
          <a:xfrm>
            <a:off x="179512" y="1844824"/>
            <a:ext cx="8712968" cy="4248472"/>
          </a:xfrm>
        </p:spPr>
        <p:txBody>
          <a:bodyPr>
            <a:normAutofit/>
          </a:bodyPr>
          <a:lstStyle/>
          <a:p>
            <a:pPr algn="just">
              <a:buNone/>
            </a:pPr>
            <a:r>
              <a:rPr lang="tr-TR" sz="3200" dirty="0">
                <a:latin typeface="Garamond" pitchFamily="18" charset="0"/>
              </a:rPr>
              <a:t>	</a:t>
            </a:r>
            <a:r>
              <a:rPr lang="tr-TR" sz="3200" dirty="0">
                <a:latin typeface="Times New Roman" pitchFamily="18" charset="0"/>
                <a:cs typeface="Times New Roman" pitchFamily="18" charset="0"/>
              </a:rPr>
              <a:t>Dala yerleştirme işlemleri 9. sınıfın sonunda </a:t>
            </a:r>
          </a:p>
          <a:p>
            <a:pPr algn="just">
              <a:buNone/>
            </a:pPr>
            <a:r>
              <a:rPr lang="tr-TR" sz="3200" dirty="0">
                <a:latin typeface="Times New Roman" pitchFamily="18" charset="0"/>
                <a:cs typeface="Times New Roman" pitchFamily="18" charset="0"/>
              </a:rPr>
              <a:t>öğrencinin alan ortak eğitimindeki yetenek ve </a:t>
            </a:r>
          </a:p>
          <a:p>
            <a:pPr algn="just">
              <a:buNone/>
            </a:pPr>
            <a:r>
              <a:rPr lang="tr-TR" sz="3200" dirty="0">
                <a:latin typeface="Times New Roman" pitchFamily="18" charset="0"/>
                <a:cs typeface="Times New Roman" pitchFamily="18" charset="0"/>
              </a:rPr>
              <a:t>başarıları, sektörün ihtiyacı, </a:t>
            </a:r>
            <a:r>
              <a:rPr lang="tr-TR" sz="3200" b="1" dirty="0">
                <a:latin typeface="Times New Roman" pitchFamily="18" charset="0"/>
                <a:cs typeface="Times New Roman" pitchFamily="18" charset="0"/>
              </a:rPr>
              <a:t>öğrenci ve velilerin </a:t>
            </a:r>
          </a:p>
          <a:p>
            <a:pPr algn="just">
              <a:buNone/>
            </a:pPr>
            <a:r>
              <a:rPr lang="tr-TR" sz="3200" b="1" dirty="0">
                <a:latin typeface="Times New Roman" pitchFamily="18" charset="0"/>
                <a:cs typeface="Times New Roman" pitchFamily="18" charset="0"/>
              </a:rPr>
              <a:t>talepleri </a:t>
            </a:r>
            <a:r>
              <a:rPr lang="tr-TR" sz="3200" dirty="0">
                <a:latin typeface="Times New Roman" pitchFamily="18" charset="0"/>
                <a:cs typeface="Times New Roman" pitchFamily="18" charset="0"/>
              </a:rPr>
              <a:t>ve grup oluşturma sayıları dikkate alınarak </a:t>
            </a:r>
          </a:p>
          <a:p>
            <a:pPr algn="just">
              <a:buNone/>
            </a:pPr>
            <a:r>
              <a:rPr lang="tr-TR" sz="3200" dirty="0">
                <a:latin typeface="Times New Roman" pitchFamily="18" charset="0"/>
                <a:cs typeface="Times New Roman" pitchFamily="18" charset="0"/>
              </a:rPr>
              <a:t>ilgili okul müdürlüğünce yapılır.</a:t>
            </a:r>
          </a:p>
        </p:txBody>
      </p:sp>
      <p:pic>
        <p:nvPicPr>
          <p:cNvPr id="5" name="Resim 4">
            <a:extLst>
              <a:ext uri="{FF2B5EF4-FFF2-40B4-BE49-F238E27FC236}">
                <a16:creationId xmlns:a16="http://schemas.microsoft.com/office/drawing/2014/main" id="{464E2390-8ECB-5CEE-4E66-C2A3DD987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7484"/>
            <a:ext cx="1919819" cy="1934316"/>
          </a:xfrm>
          <a:prstGeom prst="ellipse">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23728" y="274638"/>
            <a:ext cx="6663114" cy="1143000"/>
          </a:xfrm>
        </p:spPr>
        <p:txBody>
          <a:bodyPr>
            <a:normAutofit fontScale="90000"/>
          </a:bodyPr>
          <a:lstStyle/>
          <a:p>
            <a:pPr algn="ctr"/>
            <a:r>
              <a:rPr lang="tr-TR" b="1" dirty="0"/>
              <a:t>OKULUMUZDA DAL SEÇİMİ </a:t>
            </a:r>
            <a:endParaRPr lang="tr-TR" dirty="0"/>
          </a:p>
        </p:txBody>
      </p:sp>
      <p:sp>
        <p:nvSpPr>
          <p:cNvPr id="3" name="2 İçerik Yer Tutucusu"/>
          <p:cNvSpPr>
            <a:spLocks noGrp="1"/>
          </p:cNvSpPr>
          <p:nvPr>
            <p:ph idx="1"/>
          </p:nvPr>
        </p:nvSpPr>
        <p:spPr>
          <a:xfrm>
            <a:off x="179512" y="1844824"/>
            <a:ext cx="8821644" cy="4584572"/>
          </a:xfrm>
        </p:spPr>
        <p:txBody>
          <a:bodyPr>
            <a:normAutofit fontScale="92500" lnSpcReduction="20000"/>
          </a:bodyPr>
          <a:lstStyle/>
          <a:p>
            <a:pPr algn="just">
              <a:buNone/>
            </a:pPr>
            <a:r>
              <a:rPr lang="tr-TR" sz="3200" dirty="0">
                <a:latin typeface="Times New Roman" pitchFamily="18" charset="0"/>
                <a:cs typeface="Times New Roman" pitchFamily="18" charset="0"/>
              </a:rPr>
              <a:t>Dal seçimi 9. sınıf not ortalamasına göre ve </a:t>
            </a:r>
          </a:p>
          <a:p>
            <a:pPr algn="just">
              <a:buNone/>
            </a:pPr>
            <a:r>
              <a:rPr lang="tr-TR" sz="3200" dirty="0">
                <a:latin typeface="Times New Roman" pitchFamily="18" charset="0"/>
                <a:cs typeface="Times New Roman" pitchFamily="18" charset="0"/>
              </a:rPr>
              <a:t>öğrencilerin tercihleri dikkate alınarak </a:t>
            </a:r>
          </a:p>
          <a:p>
            <a:pPr algn="just">
              <a:buNone/>
            </a:pPr>
            <a:r>
              <a:rPr lang="tr-TR" sz="3200" dirty="0">
                <a:latin typeface="Times New Roman" pitchFamily="18" charset="0"/>
                <a:cs typeface="Times New Roman" pitchFamily="18" charset="0"/>
              </a:rPr>
              <a:t>yapılmaktadır. Öğrenciler;</a:t>
            </a:r>
          </a:p>
          <a:p>
            <a:pPr algn="just">
              <a:buNone/>
            </a:pPr>
            <a:r>
              <a:rPr lang="tr-TR" sz="3200" dirty="0">
                <a:latin typeface="Times New Roman" pitchFamily="18" charset="0"/>
                <a:cs typeface="Times New Roman" pitchFamily="18" charset="0"/>
              </a:rPr>
              <a:t>1)Sağlık Hizmetleri </a:t>
            </a:r>
          </a:p>
          <a:p>
            <a:pPr marL="514350" indent="-514350" algn="just">
              <a:buAutoNum type="alphaLcParenR"/>
            </a:pPr>
            <a:r>
              <a:rPr lang="tr-TR" sz="3200" dirty="0">
                <a:latin typeface="Times New Roman" pitchFamily="18" charset="0"/>
                <a:cs typeface="Times New Roman" pitchFamily="18" charset="0"/>
              </a:rPr>
              <a:t>Hemşire Yardımcılığı</a:t>
            </a:r>
          </a:p>
          <a:p>
            <a:pPr marL="514350" indent="-514350" algn="just">
              <a:buAutoNum type="alphaLcParenR"/>
            </a:pPr>
            <a:r>
              <a:rPr lang="tr-TR" sz="3200" dirty="0">
                <a:latin typeface="Times New Roman" pitchFamily="18" charset="0"/>
                <a:cs typeface="Times New Roman" pitchFamily="18" charset="0"/>
              </a:rPr>
              <a:t>Ebe Yardımcılığı</a:t>
            </a:r>
          </a:p>
          <a:p>
            <a:pPr marL="514350" indent="-514350" algn="just">
              <a:buAutoNum type="alphaLcParenR"/>
            </a:pPr>
            <a:r>
              <a:rPr lang="tr-TR" sz="3200" dirty="0">
                <a:latin typeface="Times New Roman" pitchFamily="18" charset="0"/>
                <a:cs typeface="Times New Roman" pitchFamily="18" charset="0"/>
              </a:rPr>
              <a:t>Sağlık Bakım teknisyenliği    alanlarına yerleştirilmektedir.</a:t>
            </a:r>
          </a:p>
          <a:p>
            <a:pPr marL="0" indent="0" algn="just">
              <a:buNone/>
            </a:pPr>
            <a:r>
              <a:rPr lang="tr-TR" sz="3200" dirty="0">
                <a:latin typeface="Times New Roman" pitchFamily="18" charset="0"/>
                <a:cs typeface="Times New Roman" pitchFamily="18" charset="0"/>
              </a:rPr>
              <a:t>2)Hasta Yaşlı Hizmetleri alanında tek dal olduğu için Hasta Yaşlı Bakımı dalından devam ederler.</a:t>
            </a:r>
          </a:p>
          <a:p>
            <a:pPr marL="514350" indent="-514350" algn="just">
              <a:buNone/>
            </a:pPr>
            <a:endParaRPr lang="tr-TR" sz="3200"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646099B9-58F0-124E-C39A-9AC0350F8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8" y="188640"/>
            <a:ext cx="1812899" cy="1826589"/>
          </a:xfrm>
          <a:prstGeom prst="ellipse">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63688" y="274638"/>
            <a:ext cx="7128792" cy="1143000"/>
          </a:xfrm>
        </p:spPr>
        <p:txBody>
          <a:bodyPr>
            <a:normAutofit/>
          </a:bodyPr>
          <a:lstStyle/>
          <a:p>
            <a:pPr algn="ctr"/>
            <a:r>
              <a:rPr lang="tr-TR" sz="2800" b="1" dirty="0"/>
              <a:t>İŞLETMELERDE MESLEKİ EĞİTİM</a:t>
            </a:r>
          </a:p>
        </p:txBody>
      </p:sp>
      <p:sp>
        <p:nvSpPr>
          <p:cNvPr id="3" name="2 İçerik Yer Tutucusu"/>
          <p:cNvSpPr>
            <a:spLocks noGrp="1"/>
          </p:cNvSpPr>
          <p:nvPr>
            <p:ph idx="1"/>
          </p:nvPr>
        </p:nvSpPr>
        <p:spPr>
          <a:xfrm>
            <a:off x="251520" y="1600200"/>
            <a:ext cx="8280920" cy="4781128"/>
          </a:xfrm>
        </p:spPr>
        <p:txBody>
          <a:bodyPr>
            <a:normAutofit/>
          </a:bodyPr>
          <a:lstStyle/>
          <a:p>
            <a:pPr algn="just">
              <a:buNone/>
            </a:pPr>
            <a:r>
              <a:rPr lang="tr-TR" sz="2800" dirty="0">
                <a:latin typeface="Garamond" pitchFamily="18" charset="0"/>
              </a:rPr>
              <a:t>	</a:t>
            </a:r>
          </a:p>
          <a:p>
            <a:pPr algn="just">
              <a:buNone/>
            </a:pPr>
            <a:r>
              <a:rPr lang="tr-TR" sz="3000" dirty="0"/>
              <a:t>   İşletmelerde mesleki eğitim dersi haftalık 24 saat olmak üzere  12. sınıfta öğrencilerin mesleki bilgi, beceri, tutum ve davranışlarını geliştirmelerini, okulda olmayan tesis, araç gereci tanıyarak gerçek üretim, hizmet ortamına ve iş hayatına uyumlarını sağlamak amacıyla yaptırılmaktadır.  </a:t>
            </a:r>
          </a:p>
          <a:p>
            <a:pPr algn="just">
              <a:buNone/>
            </a:pPr>
            <a:r>
              <a:rPr lang="tr-TR" sz="3000" dirty="0"/>
              <a:t>	</a:t>
            </a:r>
          </a:p>
        </p:txBody>
      </p:sp>
      <p:pic>
        <p:nvPicPr>
          <p:cNvPr id="5" name="Resim 4">
            <a:extLst>
              <a:ext uri="{FF2B5EF4-FFF2-40B4-BE49-F238E27FC236}">
                <a16:creationId xmlns:a16="http://schemas.microsoft.com/office/drawing/2014/main" id="{5271F10B-163F-B7E3-FBAC-B8FC62360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74638"/>
            <a:ext cx="1979596" cy="1994545"/>
          </a:xfrm>
          <a:prstGeom prst="ellipse">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5736" y="404664"/>
            <a:ext cx="6120680" cy="648072"/>
          </a:xfrm>
        </p:spPr>
        <p:txBody>
          <a:bodyPr>
            <a:normAutofit fontScale="90000"/>
          </a:bodyPr>
          <a:lstStyle/>
          <a:p>
            <a:pPr algn="ctr"/>
            <a:r>
              <a:rPr lang="tr-TR" b="1" dirty="0"/>
              <a:t>HEMŞİRE YARDIMCISI</a:t>
            </a:r>
            <a:endParaRPr lang="tr-TR" b="1" dirty="0">
              <a:latin typeface="Garamond" pitchFamily="18" charset="0"/>
              <a:cs typeface="Arial" pitchFamily="34" charset="0"/>
            </a:endParaRPr>
          </a:p>
        </p:txBody>
      </p:sp>
      <p:pic>
        <p:nvPicPr>
          <p:cNvPr id="8" name="7 İçerik Yer Tutucusu" descr="hemsire yardimcisi.jpg"/>
          <p:cNvPicPr>
            <a:picLocks noGrp="1" noChangeAspect="1"/>
          </p:cNvPicPr>
          <p:nvPr>
            <p:ph idx="1"/>
          </p:nvPr>
        </p:nvPicPr>
        <p:blipFill>
          <a:blip r:embed="rId2" cstate="print"/>
          <a:stretch>
            <a:fillRect/>
          </a:stretch>
        </p:blipFill>
        <p:spPr>
          <a:xfrm>
            <a:off x="2123728" y="1700808"/>
            <a:ext cx="5184576" cy="2520280"/>
          </a:xfrm>
        </p:spPr>
      </p:pic>
      <p:sp>
        <p:nvSpPr>
          <p:cNvPr id="6" name="5 Metin kutusu"/>
          <p:cNvSpPr txBox="1"/>
          <p:nvPr/>
        </p:nvSpPr>
        <p:spPr>
          <a:xfrm>
            <a:off x="395536" y="4221088"/>
            <a:ext cx="7920880" cy="2308324"/>
          </a:xfrm>
          <a:prstGeom prst="rect">
            <a:avLst/>
          </a:prstGeom>
          <a:noFill/>
        </p:spPr>
        <p:txBody>
          <a:bodyPr wrap="square" rtlCol="0">
            <a:spAutoFit/>
          </a:bodyPr>
          <a:lstStyle/>
          <a:p>
            <a:pPr algn="just"/>
            <a:r>
              <a:rPr lang="tr-TR" sz="2400" dirty="0"/>
              <a:t>Hemşire nezaretinde yardımcı olarak çalışan, ayrıca hastaların günlük yaşam aktivitelerinin yerine getirilmesi, beslenme programının uygulanması, kişisel bakım ve temizliği ile sağlık hizmetlerine ulaşımında yardımcı olan ve refakat eden sağlık teknisyenidir.</a:t>
            </a:r>
          </a:p>
        </p:txBody>
      </p:sp>
      <p:pic>
        <p:nvPicPr>
          <p:cNvPr id="3" name="Resim 2">
            <a:extLst>
              <a:ext uri="{FF2B5EF4-FFF2-40B4-BE49-F238E27FC236}">
                <a16:creationId xmlns:a16="http://schemas.microsoft.com/office/drawing/2014/main" id="{8ED0D76B-6D98-7FCC-66BA-D7A9F51A2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705"/>
            <a:ext cx="2243953" cy="2260898"/>
          </a:xfrm>
          <a:prstGeom prst="ellipse">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5736" y="274638"/>
            <a:ext cx="6552728" cy="1143000"/>
          </a:xfrm>
        </p:spPr>
        <p:txBody>
          <a:bodyPr>
            <a:noAutofit/>
          </a:bodyPr>
          <a:lstStyle/>
          <a:p>
            <a:pPr algn="ctr"/>
            <a:r>
              <a:rPr lang="tr-TR" sz="2800" b="1" dirty="0"/>
              <a:t>HEMŞİRE YARDIMCISI GÖREV VE SORUMLULUKLARI</a:t>
            </a:r>
            <a:endParaRPr lang="tr-TR" sz="2800" dirty="0"/>
          </a:p>
        </p:txBody>
      </p:sp>
      <p:sp>
        <p:nvSpPr>
          <p:cNvPr id="3" name="2 İçerik Yer Tutucusu"/>
          <p:cNvSpPr>
            <a:spLocks noGrp="1"/>
          </p:cNvSpPr>
          <p:nvPr>
            <p:ph idx="1"/>
          </p:nvPr>
        </p:nvSpPr>
        <p:spPr>
          <a:xfrm>
            <a:off x="179512" y="1700808"/>
            <a:ext cx="8712968" cy="4873752"/>
          </a:xfrm>
        </p:spPr>
        <p:txBody>
          <a:bodyPr>
            <a:normAutofit lnSpcReduction="10000"/>
          </a:bodyPr>
          <a:lstStyle/>
          <a:p>
            <a:r>
              <a:rPr lang="tr-TR" sz="2800" dirty="0"/>
              <a:t>Hasta odasının düzenini ve temizliğinin yapılmasını sağlar.</a:t>
            </a:r>
          </a:p>
          <a:p>
            <a:r>
              <a:rPr lang="tr-TR" sz="2800" dirty="0"/>
              <a:t>Hastanın yatağını yapar.</a:t>
            </a:r>
          </a:p>
          <a:p>
            <a:r>
              <a:rPr lang="tr-TR" sz="2800" dirty="0"/>
              <a:t>Hasta güvenliğinin sağlanmasına yardım eder.</a:t>
            </a:r>
          </a:p>
          <a:p>
            <a:r>
              <a:rPr lang="tr-TR" sz="2800" dirty="0"/>
              <a:t>Hastanın tedavi planında yer alan ve hemşirenin uygun gördüğü ağız yoluyla alınan ilaçları hastaya verir.</a:t>
            </a:r>
          </a:p>
          <a:p>
            <a:r>
              <a:rPr lang="tr-TR" sz="2800" dirty="0"/>
              <a:t>Hastanın kişisel bakım ve temizliği ile ilgili gereksinimlerinin karşılanmasına yardım eder.</a:t>
            </a:r>
          </a:p>
          <a:p>
            <a:r>
              <a:rPr lang="tr-TR" sz="2800" dirty="0"/>
              <a:t>Hastanın deri bütünlüğünü gözlemleyerek hemşireye bilgi verir.</a:t>
            </a:r>
          </a:p>
          <a:p>
            <a:pPr>
              <a:buNone/>
            </a:pPr>
            <a:endParaRPr lang="tr-TR" dirty="0">
              <a:latin typeface="Garamond" pitchFamily="18" charset="0"/>
            </a:endParaRPr>
          </a:p>
        </p:txBody>
      </p:sp>
      <p:pic>
        <p:nvPicPr>
          <p:cNvPr id="5" name="Resim 4">
            <a:extLst>
              <a:ext uri="{FF2B5EF4-FFF2-40B4-BE49-F238E27FC236}">
                <a16:creationId xmlns:a16="http://schemas.microsoft.com/office/drawing/2014/main" id="{8963EB67-CCD7-78AE-6CB7-EDE3B1635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16632"/>
            <a:ext cx="1728192" cy="1741242"/>
          </a:xfrm>
          <a:prstGeom prst="ellipse">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74638"/>
            <a:ext cx="6768752" cy="1143000"/>
          </a:xfrm>
        </p:spPr>
        <p:txBody>
          <a:bodyPr>
            <a:noAutofit/>
          </a:bodyPr>
          <a:lstStyle/>
          <a:p>
            <a:pPr algn="ctr"/>
            <a:r>
              <a:rPr lang="tr-TR" sz="4000" b="1" dirty="0"/>
              <a:t>HEMŞİRE YARDIMCISI GÖREV VE SORUMLULUKLARI</a:t>
            </a:r>
            <a:endParaRPr lang="tr-TR" sz="4000" dirty="0"/>
          </a:p>
        </p:txBody>
      </p:sp>
      <p:sp>
        <p:nvSpPr>
          <p:cNvPr id="3" name="2 İçerik Yer Tutucusu"/>
          <p:cNvSpPr>
            <a:spLocks noGrp="1"/>
          </p:cNvSpPr>
          <p:nvPr>
            <p:ph idx="1"/>
          </p:nvPr>
        </p:nvSpPr>
        <p:spPr>
          <a:xfrm>
            <a:off x="179512" y="1628800"/>
            <a:ext cx="8784976" cy="4873752"/>
          </a:xfrm>
        </p:spPr>
        <p:txBody>
          <a:bodyPr>
            <a:normAutofit lnSpcReduction="10000"/>
          </a:bodyPr>
          <a:lstStyle/>
          <a:p>
            <a:pPr algn="just"/>
            <a:r>
              <a:rPr lang="tr-TR" sz="2800" dirty="0"/>
              <a:t>Hastaların muayene, tetkik ve tedavi için hazırlanmasına, tıbbi işlem öncesinde elbiselerinin değiştirilmesine ve işlem sonrasında giyinmesine yardım eder.</a:t>
            </a:r>
          </a:p>
          <a:p>
            <a:pPr algn="just"/>
            <a:r>
              <a:rPr lang="tr-TR" sz="2800" dirty="0"/>
              <a:t>Yatak yarasını önlemeye yönelik koruyucu işlemlerde hemşireye yardım eder.</a:t>
            </a:r>
          </a:p>
          <a:p>
            <a:pPr algn="just"/>
            <a:r>
              <a:rPr lang="tr-TR" sz="2800" dirty="0"/>
              <a:t>Hastanın günlük yaşam aktivitelerinin yerine getirilmesine yardım eder.</a:t>
            </a:r>
          </a:p>
          <a:p>
            <a:pPr algn="just"/>
            <a:r>
              <a:rPr lang="tr-TR" sz="2800" dirty="0"/>
              <a:t>Yataktan kalkamayan veya kalkması uygun görülmeyen hastanın boşaltımına yardımcı olur, varsa boşaltımla ilgili sorunlarını hemşireye bildirir.</a:t>
            </a:r>
          </a:p>
          <a:p>
            <a:endParaRPr lang="tr-TR" sz="2800" dirty="0">
              <a:latin typeface="Garamond" pitchFamily="18" charset="0"/>
            </a:endParaRPr>
          </a:p>
          <a:p>
            <a:endParaRPr lang="tr-TR" sz="2800" dirty="0">
              <a:latin typeface="Garamond" pitchFamily="18" charset="0"/>
            </a:endParaRPr>
          </a:p>
          <a:p>
            <a:pPr>
              <a:buNone/>
            </a:pPr>
            <a:endParaRPr lang="tr-TR" dirty="0">
              <a:latin typeface="Garamond" pitchFamily="18" charset="0"/>
            </a:endParaRPr>
          </a:p>
        </p:txBody>
      </p:sp>
      <p:pic>
        <p:nvPicPr>
          <p:cNvPr id="5" name="Resim 4">
            <a:extLst>
              <a:ext uri="{FF2B5EF4-FFF2-40B4-BE49-F238E27FC236}">
                <a16:creationId xmlns:a16="http://schemas.microsoft.com/office/drawing/2014/main" id="{8CA05FAA-0BE7-9F6C-51B3-C1C430BE2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38311"/>
            <a:ext cx="1479318" cy="1490489"/>
          </a:xfrm>
          <a:prstGeom prst="ellipse">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74638"/>
            <a:ext cx="6624736" cy="1354162"/>
          </a:xfrm>
        </p:spPr>
        <p:txBody>
          <a:bodyPr>
            <a:normAutofit/>
          </a:bodyPr>
          <a:lstStyle/>
          <a:p>
            <a:pPr algn="ctr"/>
            <a:r>
              <a:rPr lang="tr-TR" sz="3600" b="1" dirty="0"/>
              <a:t>HEMŞİRE YARDIMCISI GÖREV VE SORUMLULUKLARI</a:t>
            </a:r>
            <a:endParaRPr lang="tr-TR" sz="3600" dirty="0"/>
          </a:p>
        </p:txBody>
      </p:sp>
      <p:sp>
        <p:nvSpPr>
          <p:cNvPr id="3" name="2 İçerik Yer Tutucusu"/>
          <p:cNvSpPr>
            <a:spLocks noGrp="1"/>
          </p:cNvSpPr>
          <p:nvPr>
            <p:ph idx="1"/>
          </p:nvPr>
        </p:nvSpPr>
        <p:spPr>
          <a:xfrm>
            <a:off x="179512" y="1700808"/>
            <a:ext cx="8784976" cy="4873752"/>
          </a:xfrm>
        </p:spPr>
        <p:txBody>
          <a:bodyPr>
            <a:normAutofit fontScale="92500" lnSpcReduction="10000"/>
          </a:bodyPr>
          <a:lstStyle/>
          <a:p>
            <a:pPr algn="just"/>
            <a:r>
              <a:rPr lang="tr-TR" sz="2800" dirty="0"/>
              <a:t>Hastanın idrar torbasını boşaltır veya değiştirir.</a:t>
            </a:r>
          </a:p>
          <a:p>
            <a:pPr algn="just"/>
            <a:r>
              <a:rPr lang="tr-TR" sz="2800" dirty="0"/>
              <a:t>Hastadan steril olmayan idrar örneği ve dışkı örneği alır.</a:t>
            </a:r>
          </a:p>
          <a:p>
            <a:pPr algn="just"/>
            <a:r>
              <a:rPr lang="tr-TR" sz="2800" dirty="0"/>
              <a:t>Hastanın beslenme programına uygun olarak beslenmesine yardımcı olur.</a:t>
            </a:r>
          </a:p>
          <a:p>
            <a:pPr algn="just"/>
            <a:r>
              <a:rPr lang="tr-TR" sz="2800" dirty="0"/>
              <a:t>Kilo takibi gereken hastalarda günlük kilo takibini yapar.</a:t>
            </a:r>
          </a:p>
          <a:p>
            <a:pPr algn="just"/>
            <a:r>
              <a:rPr lang="tr-TR" sz="2800" dirty="0"/>
              <a:t>Hemşirenin uygun gördüğü durumlarda hastanın yürümesine ve hareket etmesine yardım eder.</a:t>
            </a:r>
          </a:p>
          <a:p>
            <a:pPr algn="just"/>
            <a:r>
              <a:rPr lang="tr-TR" sz="2800" dirty="0"/>
              <a:t>Hareket kısıtlılığı olan hastalarda uygun görülen pozisyonu verir.</a:t>
            </a:r>
          </a:p>
          <a:p>
            <a:r>
              <a:rPr lang="tr-TR" sz="2800" dirty="0"/>
              <a:t>Hastanın başka bir kliniğe ya da birime transferine yardım ve refakat eder.</a:t>
            </a:r>
          </a:p>
          <a:p>
            <a:pPr>
              <a:buNone/>
            </a:pPr>
            <a:endParaRPr lang="tr-TR" dirty="0">
              <a:latin typeface="Garamond" pitchFamily="18" charset="0"/>
            </a:endParaRPr>
          </a:p>
        </p:txBody>
      </p:sp>
      <p:pic>
        <p:nvPicPr>
          <p:cNvPr id="5" name="Resim 4">
            <a:extLst>
              <a:ext uri="{FF2B5EF4-FFF2-40B4-BE49-F238E27FC236}">
                <a16:creationId xmlns:a16="http://schemas.microsoft.com/office/drawing/2014/main" id="{3E28514E-C76F-213C-0D9D-785E44C70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72128"/>
            <a:ext cx="1872208" cy="1886346"/>
          </a:xfrm>
          <a:prstGeom prst="ellipse">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79712" y="274638"/>
            <a:ext cx="6768752" cy="1143000"/>
          </a:xfrm>
        </p:spPr>
        <p:txBody>
          <a:bodyPr>
            <a:noAutofit/>
          </a:bodyPr>
          <a:lstStyle/>
          <a:p>
            <a:pPr algn="ctr"/>
            <a:r>
              <a:rPr lang="tr-TR" sz="4000" b="1" dirty="0"/>
              <a:t>HEMŞİRE YARDIMCISI </a:t>
            </a:r>
            <a:br>
              <a:rPr lang="tr-TR" sz="4000" b="1" dirty="0"/>
            </a:br>
            <a:r>
              <a:rPr lang="tr-TR" sz="4000" b="1" dirty="0"/>
              <a:t>GÖREV VE SORUMLULUKLARI</a:t>
            </a:r>
            <a:endParaRPr lang="tr-TR" sz="4000" dirty="0"/>
          </a:p>
        </p:txBody>
      </p:sp>
      <p:sp>
        <p:nvSpPr>
          <p:cNvPr id="3" name="2 İçerik Yer Tutucusu"/>
          <p:cNvSpPr>
            <a:spLocks noGrp="1"/>
          </p:cNvSpPr>
          <p:nvPr>
            <p:ph idx="1"/>
          </p:nvPr>
        </p:nvSpPr>
        <p:spPr>
          <a:xfrm>
            <a:off x="179512" y="1700808"/>
            <a:ext cx="8784976" cy="4873752"/>
          </a:xfrm>
        </p:spPr>
        <p:txBody>
          <a:bodyPr>
            <a:normAutofit/>
          </a:bodyPr>
          <a:lstStyle/>
          <a:p>
            <a:pPr algn="just"/>
            <a:r>
              <a:rPr lang="tr-TR" sz="2800" dirty="0">
                <a:latin typeface="+mj-lt"/>
              </a:rPr>
              <a:t>Hasta için planlanan egzersiz programının hastaya uygulanmasına yardım eder.</a:t>
            </a:r>
          </a:p>
          <a:p>
            <a:pPr algn="just"/>
            <a:r>
              <a:rPr lang="tr-TR" sz="2800" dirty="0">
                <a:latin typeface="+mj-lt"/>
              </a:rPr>
              <a:t>İlgilendiği hastaların genel durumunda fark ettiği değişiklikleri hemşireye bildirir.</a:t>
            </a:r>
          </a:p>
          <a:p>
            <a:pPr algn="just"/>
            <a:r>
              <a:rPr lang="tr-TR" sz="2800" dirty="0">
                <a:latin typeface="+mj-lt"/>
              </a:rPr>
              <a:t>Ölüm sonrası yapılması gereken bakımları uygular.</a:t>
            </a:r>
          </a:p>
          <a:p>
            <a:pPr algn="just"/>
            <a:r>
              <a:rPr lang="tr-TR" sz="2800" dirty="0">
                <a:latin typeface="+mj-lt"/>
              </a:rPr>
              <a:t>Alınan kan, doku veya diğer örneklerin </a:t>
            </a:r>
            <a:r>
              <a:rPr lang="tr-TR" sz="2800" dirty="0" err="1">
                <a:latin typeface="+mj-lt"/>
              </a:rPr>
              <a:t>laboratuvara</a:t>
            </a:r>
            <a:r>
              <a:rPr lang="tr-TR" sz="2800" dirty="0">
                <a:latin typeface="+mj-lt"/>
              </a:rPr>
              <a:t> naklini sağlar.</a:t>
            </a:r>
          </a:p>
          <a:p>
            <a:pPr algn="just"/>
            <a:r>
              <a:rPr lang="tr-TR" sz="2800" dirty="0">
                <a:latin typeface="+mj-lt"/>
              </a:rPr>
              <a:t>Hasta bakımında kullanılan malzemelerin hazırlanmasını, temizliğini, dezenfeksiyonunu ve uygun şekilde saklanmasına yardım eder.</a:t>
            </a:r>
          </a:p>
          <a:p>
            <a:pPr algn="just"/>
            <a:endParaRPr lang="tr-TR" dirty="0">
              <a:latin typeface="Garamond" pitchFamily="18" charset="0"/>
            </a:endParaRPr>
          </a:p>
        </p:txBody>
      </p:sp>
      <p:pic>
        <p:nvPicPr>
          <p:cNvPr id="5" name="Resim 4">
            <a:extLst>
              <a:ext uri="{FF2B5EF4-FFF2-40B4-BE49-F238E27FC236}">
                <a16:creationId xmlns:a16="http://schemas.microsoft.com/office/drawing/2014/main" id="{E2AB24F3-4821-79FA-D8AF-0C45C9C21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88640"/>
            <a:ext cx="1728192" cy="1741242"/>
          </a:xfrm>
          <a:prstGeom prst="ellipse">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60648"/>
            <a:ext cx="6264696" cy="1152128"/>
          </a:xfrm>
        </p:spPr>
        <p:txBody>
          <a:bodyPr>
            <a:normAutofit fontScale="90000"/>
          </a:bodyPr>
          <a:lstStyle/>
          <a:p>
            <a:pPr algn="ctr"/>
            <a:r>
              <a:rPr lang="tr-TR" b="1" dirty="0"/>
              <a:t>MESLEĞİN GEREKTİRDİĞİ ÖZELLİKLER</a:t>
            </a:r>
          </a:p>
        </p:txBody>
      </p:sp>
      <p:sp>
        <p:nvSpPr>
          <p:cNvPr id="3" name="2 İçerik Yer Tutucusu"/>
          <p:cNvSpPr>
            <a:spLocks noGrp="1"/>
          </p:cNvSpPr>
          <p:nvPr>
            <p:ph idx="1"/>
          </p:nvPr>
        </p:nvSpPr>
        <p:spPr>
          <a:xfrm>
            <a:off x="323528" y="1772816"/>
            <a:ext cx="8280920" cy="4873752"/>
          </a:xfrm>
        </p:spPr>
        <p:txBody>
          <a:bodyPr>
            <a:normAutofit lnSpcReduction="10000"/>
          </a:bodyPr>
          <a:lstStyle/>
          <a:p>
            <a:pPr algn="just">
              <a:buNone/>
            </a:pPr>
            <a:r>
              <a:rPr lang="tr-TR" dirty="0"/>
              <a:t>	Kanunen bir kısıtlama olmamakla birlikte, çalışma koşulları genellikle gece veya gündüz nöbeti şeklinde olabileceğinden ve uzun süre ayakta çalışılması gerekebileceğinden çalışanların ortopedik bir sakatlığının olmaması aranan bir özelliktir. </a:t>
            </a:r>
          </a:p>
          <a:p>
            <a:pPr>
              <a:buNone/>
            </a:pPr>
            <a:r>
              <a:rPr lang="tr-TR" dirty="0"/>
              <a:t>	Bunun dışında bu alanda çalışacak bireylerin,</a:t>
            </a:r>
            <a:br>
              <a:rPr lang="tr-TR" dirty="0"/>
            </a:br>
            <a:r>
              <a:rPr lang="tr-TR" dirty="0"/>
              <a:t>- İnsanlara yardım etmekten hoşlanan,</a:t>
            </a:r>
            <a:br>
              <a:rPr lang="tr-TR" dirty="0"/>
            </a:br>
            <a:r>
              <a:rPr lang="tr-TR" dirty="0"/>
              <a:t>- İşbirliği içinde çalışmayı seven,</a:t>
            </a:r>
            <a:br>
              <a:rPr lang="tr-TR" dirty="0"/>
            </a:br>
            <a:r>
              <a:rPr lang="tr-TR" dirty="0"/>
              <a:t>- Güler yüzlü ve sabırlı,</a:t>
            </a:r>
            <a:br>
              <a:rPr lang="tr-TR" dirty="0"/>
            </a:br>
            <a:r>
              <a:rPr lang="tr-TR" dirty="0"/>
              <a:t>- Dikkatli, temiz ve titiz,</a:t>
            </a:r>
            <a:br>
              <a:rPr lang="tr-TR" dirty="0"/>
            </a:br>
            <a:r>
              <a:rPr lang="tr-TR" dirty="0"/>
              <a:t>- Soğukkanlı,</a:t>
            </a:r>
            <a:br>
              <a:rPr lang="tr-TR" dirty="0"/>
            </a:br>
            <a:r>
              <a:rPr lang="tr-TR" dirty="0"/>
              <a:t>- El-göz koordinasyonu gelişmiş,</a:t>
            </a:r>
            <a:br>
              <a:rPr lang="tr-TR" dirty="0"/>
            </a:br>
            <a:r>
              <a:rPr lang="tr-TR" dirty="0"/>
              <a:t>- Bedence sağlam ve güçlü kişiler olmaları gerekir.</a:t>
            </a:r>
          </a:p>
        </p:txBody>
      </p:sp>
      <p:pic>
        <p:nvPicPr>
          <p:cNvPr id="5" name="Resim 4">
            <a:extLst>
              <a:ext uri="{FF2B5EF4-FFF2-40B4-BE49-F238E27FC236}">
                <a16:creationId xmlns:a16="http://schemas.microsoft.com/office/drawing/2014/main" id="{5F88DFC4-1AE7-F9E5-6CAC-5B6F391F8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119045"/>
            <a:ext cx="1641376" cy="1653771"/>
          </a:xfrm>
          <a:prstGeom prst="ellipse">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6C9E0E-CBB5-D40F-9D87-61D58B9FB93C}"/>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2C6FA230-D03F-3984-76E4-F80A96FC2A98}"/>
              </a:ext>
            </a:extLst>
          </p:cNvPr>
          <p:cNvPicPr>
            <a:picLocks noGrp="1" noChangeAspect="1"/>
          </p:cNvPicPr>
          <p:nvPr>
            <p:ph idx="1"/>
          </p:nvPr>
        </p:nvPicPr>
        <p:blipFill>
          <a:blip r:embed="rId2" cstate="print"/>
          <a:srcRect/>
          <a:stretch>
            <a:fillRect/>
          </a:stretch>
        </p:blipFill>
        <p:spPr bwMode="auto">
          <a:xfrm>
            <a:off x="670278" y="1935163"/>
            <a:ext cx="7803443" cy="4389437"/>
          </a:xfrm>
          <a:prstGeom prst="rect">
            <a:avLst/>
          </a:prstGeom>
          <a:noFill/>
          <a:ln w="9525">
            <a:noFill/>
            <a:miter lim="800000"/>
            <a:headEnd/>
            <a:tailEnd/>
          </a:ln>
        </p:spPr>
      </p:pic>
    </p:spTree>
    <p:extLst>
      <p:ext uri="{BB962C8B-B14F-4D97-AF65-F5344CB8AC3E}">
        <p14:creationId xmlns:p14="http://schemas.microsoft.com/office/powerpoint/2010/main" val="228959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5736" y="260648"/>
            <a:ext cx="6480720" cy="1296144"/>
          </a:xfrm>
        </p:spPr>
        <p:txBody>
          <a:bodyPr>
            <a:normAutofit fontScale="90000"/>
          </a:bodyPr>
          <a:lstStyle/>
          <a:p>
            <a:pPr algn="ctr"/>
            <a:br>
              <a:rPr lang="tr-TR" b="1" dirty="0"/>
            </a:br>
            <a:br>
              <a:rPr lang="tr-TR" b="1" dirty="0"/>
            </a:br>
            <a:br>
              <a:rPr lang="tr-TR" b="1" dirty="0"/>
            </a:br>
            <a:br>
              <a:rPr lang="tr-TR" b="1" dirty="0"/>
            </a:br>
            <a:br>
              <a:rPr lang="tr-TR" dirty="0"/>
            </a:br>
            <a:r>
              <a:rPr lang="tr-TR" sz="3300" b="1" dirty="0">
                <a:latin typeface="Garamond" pitchFamily="18" charset="0"/>
              </a:rPr>
              <a:t> </a:t>
            </a:r>
            <a:r>
              <a:rPr lang="tr-TR" sz="3300" b="1" dirty="0"/>
              <a:t>ÇALIŞMA ALANLARI VE </a:t>
            </a:r>
            <a:br>
              <a:rPr lang="tr-TR" sz="3300" b="1" dirty="0"/>
            </a:br>
            <a:r>
              <a:rPr lang="tr-TR" sz="3300" b="1" dirty="0"/>
              <a:t>İŞ BULMA İMKÂNLARI</a:t>
            </a:r>
          </a:p>
        </p:txBody>
      </p:sp>
      <p:sp>
        <p:nvSpPr>
          <p:cNvPr id="3" name="2 İçerik Yer Tutucusu"/>
          <p:cNvSpPr>
            <a:spLocks noGrp="1"/>
          </p:cNvSpPr>
          <p:nvPr>
            <p:ph idx="1"/>
          </p:nvPr>
        </p:nvSpPr>
        <p:spPr>
          <a:xfrm>
            <a:off x="467544" y="1628800"/>
            <a:ext cx="8147248" cy="5040560"/>
          </a:xfrm>
        </p:spPr>
        <p:txBody>
          <a:bodyPr>
            <a:noAutofit/>
          </a:bodyPr>
          <a:lstStyle/>
          <a:p>
            <a:pPr algn="just">
              <a:buNone/>
            </a:pPr>
            <a:r>
              <a:rPr lang="tr-TR" sz="2800" dirty="0">
                <a:latin typeface="Garamond" pitchFamily="18" charset="0"/>
              </a:rPr>
              <a:t>	</a:t>
            </a:r>
            <a:r>
              <a:rPr lang="tr-TR" dirty="0"/>
              <a:t>Mezunlar Hemşire Yardımcısı olarak Kamu ve özel </a:t>
            </a:r>
          </a:p>
          <a:p>
            <a:pPr algn="just">
              <a:buNone/>
            </a:pPr>
            <a:r>
              <a:rPr lang="tr-TR" dirty="0"/>
              <a:t>    sağlık kurum ve kuruluşlarında, yataklı ve yataksız </a:t>
            </a:r>
          </a:p>
          <a:p>
            <a:pPr algn="just">
              <a:buNone/>
            </a:pPr>
            <a:r>
              <a:rPr lang="tr-TR" dirty="0"/>
              <a:t>    Sağlık kuruluşları, Devlet Hastaneleri, Özel Hastaneler, Doğumevleri ve Üniversite Hastanelerinin Servis ve acil servislerinde çalışmaktadırlar. </a:t>
            </a:r>
          </a:p>
          <a:p>
            <a:pPr algn="just">
              <a:buNone/>
            </a:pPr>
            <a:r>
              <a:rPr lang="tr-TR" dirty="0"/>
              <a:t>   Bu bölümün mezunları sağlık sektöründeki yetişmiş eleman yetersizliği gerekçesiyle kendilerine bir çok hastane ve sağlık kuruluşlarında rahatlıkla iş bulabilirler. Sağlık sektörünün öneminin artmasıyla, bu bölümün mezunlarının geleceği açık görülmektedir.</a:t>
            </a:r>
          </a:p>
        </p:txBody>
      </p:sp>
      <p:pic>
        <p:nvPicPr>
          <p:cNvPr id="5" name="Resim 4">
            <a:extLst>
              <a:ext uri="{FF2B5EF4-FFF2-40B4-BE49-F238E27FC236}">
                <a16:creationId xmlns:a16="http://schemas.microsoft.com/office/drawing/2014/main" id="{96A9F06B-ADB1-7462-45E1-25FC70AD5C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71" y="107930"/>
            <a:ext cx="1728192" cy="1741242"/>
          </a:xfrm>
          <a:prstGeom prst="ellipse">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39752" y="274638"/>
            <a:ext cx="5585048" cy="1143000"/>
          </a:xfrm>
        </p:spPr>
        <p:txBody>
          <a:bodyPr/>
          <a:lstStyle/>
          <a:p>
            <a:pPr algn="ctr"/>
            <a:r>
              <a:rPr lang="tr-TR" b="1" dirty="0"/>
              <a:t>EBE YARDIMCISI</a:t>
            </a:r>
            <a:endParaRPr lang="tr-TR" dirty="0"/>
          </a:p>
        </p:txBody>
      </p:sp>
      <p:pic>
        <p:nvPicPr>
          <p:cNvPr id="9" name="8 İçerik Yer Tutucusu" descr="ebe yardimcisi.jpg"/>
          <p:cNvPicPr>
            <a:picLocks noGrp="1" noChangeAspect="1"/>
          </p:cNvPicPr>
          <p:nvPr>
            <p:ph idx="1"/>
          </p:nvPr>
        </p:nvPicPr>
        <p:blipFill>
          <a:blip r:embed="rId2" cstate="print"/>
          <a:stretch>
            <a:fillRect/>
          </a:stretch>
        </p:blipFill>
        <p:spPr>
          <a:xfrm>
            <a:off x="2411760" y="1412776"/>
            <a:ext cx="4608512" cy="2016224"/>
          </a:xfrm>
        </p:spPr>
      </p:pic>
      <p:sp>
        <p:nvSpPr>
          <p:cNvPr id="6" name="5 Metin kutusu"/>
          <p:cNvSpPr txBox="1"/>
          <p:nvPr/>
        </p:nvSpPr>
        <p:spPr>
          <a:xfrm>
            <a:off x="611560" y="3284984"/>
            <a:ext cx="7488832" cy="3108543"/>
          </a:xfrm>
          <a:prstGeom prst="rect">
            <a:avLst/>
          </a:prstGeom>
          <a:noFill/>
        </p:spPr>
        <p:txBody>
          <a:bodyPr wrap="square" rtlCol="0">
            <a:spAutoFit/>
          </a:bodyPr>
          <a:lstStyle/>
          <a:p>
            <a:pPr algn="just"/>
            <a:r>
              <a:rPr lang="tr-TR" sz="2800" dirty="0"/>
              <a:t>Ebelerin nezaretinde yardımcı olarak çalışan, ayrıca hastaların günlük yaşam aktivitelerinin yerine getirilmesi, beslenme programının uygulanması, kişisel bakım ve temizliği ile sağlık hizmetlerine ulaşımında yardımcı olan ve refakat eden sağlık teknisyenidir.</a:t>
            </a:r>
          </a:p>
        </p:txBody>
      </p:sp>
      <p:pic>
        <p:nvPicPr>
          <p:cNvPr id="3" name="Resim 2">
            <a:extLst>
              <a:ext uri="{FF2B5EF4-FFF2-40B4-BE49-F238E27FC236}">
                <a16:creationId xmlns:a16="http://schemas.microsoft.com/office/drawing/2014/main" id="{27B0A1E7-C795-65D5-11D8-36599823F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296295"/>
            <a:ext cx="1944216" cy="1958898"/>
          </a:xfrm>
          <a:prstGeom prst="ellipse">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188640"/>
            <a:ext cx="8100392" cy="1368152"/>
          </a:xfrm>
        </p:spPr>
        <p:txBody>
          <a:bodyPr>
            <a:normAutofit/>
          </a:bodyPr>
          <a:lstStyle/>
          <a:p>
            <a:pPr algn="ctr"/>
            <a:r>
              <a:rPr lang="tr-TR" sz="4000" b="1" dirty="0">
                <a:latin typeface="+mn-lt"/>
              </a:rPr>
              <a:t>EBE YARDIMCISI GÖREV VE SORUMLULUKLARI</a:t>
            </a:r>
            <a:endParaRPr lang="tr-TR" sz="4000" dirty="0">
              <a:latin typeface="+mn-lt"/>
            </a:endParaRPr>
          </a:p>
        </p:txBody>
      </p:sp>
      <p:sp>
        <p:nvSpPr>
          <p:cNvPr id="3" name="2 İçerik Yer Tutucusu"/>
          <p:cNvSpPr>
            <a:spLocks noGrp="1"/>
          </p:cNvSpPr>
          <p:nvPr>
            <p:ph idx="1"/>
          </p:nvPr>
        </p:nvSpPr>
        <p:spPr>
          <a:xfrm>
            <a:off x="395536" y="1700808"/>
            <a:ext cx="8147248" cy="4873752"/>
          </a:xfrm>
        </p:spPr>
        <p:txBody>
          <a:bodyPr>
            <a:normAutofit fontScale="92500" lnSpcReduction="20000"/>
          </a:bodyPr>
          <a:lstStyle/>
          <a:p>
            <a:pPr algn="just"/>
            <a:r>
              <a:rPr lang="tr-TR" sz="2800" dirty="0"/>
              <a:t>Doğurganlık sınırları içerisindeki kadınların üreme sağlığı konusunda kayıtlarının tutulmasına yardım eder.</a:t>
            </a:r>
          </a:p>
          <a:p>
            <a:pPr algn="just"/>
            <a:r>
              <a:rPr lang="tr-TR" sz="2800" dirty="0"/>
              <a:t>Gebelik öncesi dönemde gebeliğe hazırlık eğitim programı ile anne-babalığa ve doğuma hazırlık programlarının uygulanmasına yardım eder.</a:t>
            </a:r>
          </a:p>
          <a:p>
            <a:pPr algn="just"/>
            <a:r>
              <a:rPr lang="tr-TR" sz="2800" dirty="0"/>
              <a:t>Gebelik izlemleri süreci dâhil olmak üzere kadının muayeneye hazırlığını yapar.</a:t>
            </a:r>
          </a:p>
          <a:p>
            <a:pPr algn="just"/>
            <a:r>
              <a:rPr lang="tr-TR" sz="2800" dirty="0"/>
              <a:t>Gebelik, doğum ve doğum sonrası dönemde gebenin günlük yaşam aktivitelerinin yerine getirilmesi, beslenme programının uygulanması, kişisel bakım ve temizliği ile ilgili gereksinimlerinin karşılanmasına yardımcı olur.</a:t>
            </a:r>
          </a:p>
          <a:p>
            <a:pPr algn="just">
              <a:buNone/>
            </a:pPr>
            <a:endParaRPr lang="tr-TR" dirty="0"/>
          </a:p>
        </p:txBody>
      </p:sp>
      <p:pic>
        <p:nvPicPr>
          <p:cNvPr id="5" name="Resim 4">
            <a:extLst>
              <a:ext uri="{FF2B5EF4-FFF2-40B4-BE49-F238E27FC236}">
                <a16:creationId xmlns:a16="http://schemas.microsoft.com/office/drawing/2014/main" id="{EE24FE1A-F0AB-0411-BE68-30251B266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32"/>
            <a:ext cx="1693723" cy="1706513"/>
          </a:xfrm>
          <a:prstGeom prst="ellipse">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35696" y="274638"/>
            <a:ext cx="6840760" cy="1143000"/>
          </a:xfrm>
        </p:spPr>
        <p:txBody>
          <a:bodyPr>
            <a:normAutofit fontScale="90000"/>
          </a:bodyPr>
          <a:lstStyle/>
          <a:p>
            <a:pPr algn="ctr"/>
            <a:r>
              <a:rPr lang="tr-TR" b="1" dirty="0">
                <a:latin typeface="+mn-lt"/>
              </a:rPr>
              <a:t>EBE YARDIMCISI GÖREV VE SORUMLULUKLARI</a:t>
            </a:r>
            <a:endParaRPr lang="tr-TR" dirty="0">
              <a:latin typeface="+mn-lt"/>
            </a:endParaRPr>
          </a:p>
        </p:txBody>
      </p:sp>
      <p:sp>
        <p:nvSpPr>
          <p:cNvPr id="3" name="2 İçerik Yer Tutucusu"/>
          <p:cNvSpPr>
            <a:spLocks noGrp="1"/>
          </p:cNvSpPr>
          <p:nvPr>
            <p:ph idx="1"/>
          </p:nvPr>
        </p:nvSpPr>
        <p:spPr>
          <a:xfrm>
            <a:off x="457200" y="1700808"/>
            <a:ext cx="8219256" cy="4773144"/>
          </a:xfrm>
        </p:spPr>
        <p:txBody>
          <a:bodyPr>
            <a:normAutofit lnSpcReduction="10000"/>
          </a:bodyPr>
          <a:lstStyle/>
          <a:p>
            <a:pPr algn="just"/>
            <a:r>
              <a:rPr lang="tr-TR" sz="2800" dirty="0"/>
              <a:t>Doğum sırasında gebenin doğum ağrısı ve doğum korkusuyla başa çıkmasına yardımcı olur.</a:t>
            </a:r>
          </a:p>
          <a:p>
            <a:pPr algn="just"/>
            <a:r>
              <a:rPr lang="tr-TR" sz="2800" dirty="0"/>
              <a:t>Doğum sonrası dönemde; anneye bebek bakımı ve emzirme konusunda yardımcı olur, anne ve bebeğin genel sağlık durumunda fark ettiği değişiklikleri ebeye bildirir.</a:t>
            </a:r>
          </a:p>
          <a:p>
            <a:pPr algn="just"/>
            <a:r>
              <a:rPr lang="tr-TR" sz="2800" dirty="0"/>
              <a:t>Kadının başka bir kliniğe ya da birime transferine yardım eder ve refakat eder.</a:t>
            </a:r>
          </a:p>
          <a:p>
            <a:pPr algn="just"/>
            <a:r>
              <a:rPr lang="tr-TR" sz="2800" dirty="0"/>
              <a:t>Gebelik, doğum ve doğum sonrası dönemde anne ve bebek sağlığını korumak ve geliştirmek için hizmet sunduğu gruba bilgi verir.</a:t>
            </a:r>
          </a:p>
          <a:p>
            <a:pPr algn="just"/>
            <a:endParaRPr lang="tr-TR" dirty="0"/>
          </a:p>
        </p:txBody>
      </p:sp>
      <p:pic>
        <p:nvPicPr>
          <p:cNvPr id="5" name="Resim 4">
            <a:extLst>
              <a:ext uri="{FF2B5EF4-FFF2-40B4-BE49-F238E27FC236}">
                <a16:creationId xmlns:a16="http://schemas.microsoft.com/office/drawing/2014/main" id="{67799EC2-3C69-EAB3-63A9-6093D08DB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63" y="105017"/>
            <a:ext cx="1471133" cy="1482242"/>
          </a:xfrm>
          <a:prstGeom prst="ellipse">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51720" y="274638"/>
            <a:ext cx="6408712" cy="1143000"/>
          </a:xfrm>
        </p:spPr>
        <p:txBody>
          <a:bodyPr>
            <a:normAutofit/>
          </a:bodyPr>
          <a:lstStyle/>
          <a:p>
            <a:pPr algn="ctr"/>
            <a:r>
              <a:rPr lang="tr-TR" sz="3600" b="1" dirty="0">
                <a:latin typeface="+mn-lt"/>
              </a:rPr>
              <a:t>EBE YARDIMCISI GÖREV VE SORUMLULUKLARI</a:t>
            </a:r>
            <a:endParaRPr lang="tr-TR" sz="3600" dirty="0">
              <a:latin typeface="+mn-lt"/>
            </a:endParaRPr>
          </a:p>
        </p:txBody>
      </p:sp>
      <p:sp>
        <p:nvSpPr>
          <p:cNvPr id="3" name="2 İçerik Yer Tutucusu"/>
          <p:cNvSpPr>
            <a:spLocks noGrp="1"/>
          </p:cNvSpPr>
          <p:nvPr>
            <p:ph idx="1"/>
          </p:nvPr>
        </p:nvSpPr>
        <p:spPr>
          <a:xfrm>
            <a:off x="457200" y="1772816"/>
            <a:ext cx="8219256" cy="4701136"/>
          </a:xfrm>
        </p:spPr>
        <p:txBody>
          <a:bodyPr>
            <a:normAutofit/>
          </a:bodyPr>
          <a:lstStyle/>
          <a:p>
            <a:pPr algn="just"/>
            <a:r>
              <a:rPr lang="tr-TR" sz="2800" dirty="0"/>
              <a:t>Aile planlaması hizmetlerinde, kadın ve yeni doğana ait tarama programlarının yürütülmesinde ebeye yardım eder.</a:t>
            </a:r>
          </a:p>
          <a:p>
            <a:pPr algn="just"/>
            <a:r>
              <a:rPr lang="tr-TR" sz="2800" dirty="0"/>
              <a:t>Kullanılan malzemelerin temizliği, dezenfeksiyonu ve uygun şekilde saklanmasına yardım eder.</a:t>
            </a:r>
          </a:p>
          <a:p>
            <a:pPr algn="just"/>
            <a:r>
              <a:rPr lang="tr-TR" sz="2800" dirty="0"/>
              <a:t>Çalıştığı ünitenin kullanıma hazır bulundurulmasında görev alır. </a:t>
            </a:r>
          </a:p>
          <a:p>
            <a:pPr algn="just"/>
            <a:r>
              <a:rPr lang="tr-TR" sz="2800" dirty="0"/>
              <a:t>Alınan kan, doku veya diğer örneklerin </a:t>
            </a:r>
            <a:r>
              <a:rPr lang="tr-TR" sz="2800" dirty="0" err="1"/>
              <a:t>laboratuvara</a:t>
            </a:r>
            <a:r>
              <a:rPr lang="tr-TR" sz="2800" dirty="0"/>
              <a:t> naklini sağlar.</a:t>
            </a:r>
          </a:p>
          <a:p>
            <a:endParaRPr lang="tr-TR" dirty="0"/>
          </a:p>
        </p:txBody>
      </p:sp>
      <p:pic>
        <p:nvPicPr>
          <p:cNvPr id="5" name="Resim 4">
            <a:extLst>
              <a:ext uri="{FF2B5EF4-FFF2-40B4-BE49-F238E27FC236}">
                <a16:creationId xmlns:a16="http://schemas.microsoft.com/office/drawing/2014/main" id="{4FE0864A-B3FF-2271-F239-C89886F46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2820"/>
            <a:ext cx="1883913" cy="1898139"/>
          </a:xfrm>
          <a:prstGeom prst="ellipse">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60648"/>
            <a:ext cx="6264696" cy="1152128"/>
          </a:xfrm>
        </p:spPr>
        <p:txBody>
          <a:bodyPr>
            <a:normAutofit fontScale="90000"/>
          </a:bodyPr>
          <a:lstStyle/>
          <a:p>
            <a:pPr algn="ctr"/>
            <a:r>
              <a:rPr lang="tr-TR" b="1" dirty="0"/>
              <a:t>MESLEĞİN GEREKTİRDİĞİ ÖZELLİKLER</a:t>
            </a:r>
          </a:p>
        </p:txBody>
      </p:sp>
      <p:sp>
        <p:nvSpPr>
          <p:cNvPr id="3" name="2 İçerik Yer Tutucusu"/>
          <p:cNvSpPr>
            <a:spLocks noGrp="1"/>
          </p:cNvSpPr>
          <p:nvPr>
            <p:ph idx="1"/>
          </p:nvPr>
        </p:nvSpPr>
        <p:spPr>
          <a:xfrm>
            <a:off x="323528" y="1772816"/>
            <a:ext cx="8280920" cy="4873752"/>
          </a:xfrm>
        </p:spPr>
        <p:txBody>
          <a:bodyPr>
            <a:normAutofit lnSpcReduction="10000"/>
          </a:bodyPr>
          <a:lstStyle/>
          <a:p>
            <a:pPr>
              <a:buNone/>
            </a:pPr>
            <a:r>
              <a:rPr lang="tr-TR" dirty="0"/>
              <a:t>   Kanunen bir kısıtlama olmamakla birlikte, çalışma koşulları genellikle gece veya gündüz nöbeti şeklinde olabileceğinden ve uzun süre ayakta çalışılması gerekebileceğinden çalışanların ortopedik bir sakatlığının olmaması aranan bir özelliktir. Bunun dışında bu alanda çalışacak bireylerin,</a:t>
            </a:r>
            <a:br>
              <a:rPr lang="tr-TR" dirty="0"/>
            </a:br>
            <a:r>
              <a:rPr lang="tr-TR" dirty="0"/>
              <a:t>- İnsanlara yardım etmekten hoşlanan,</a:t>
            </a:r>
            <a:br>
              <a:rPr lang="tr-TR" dirty="0"/>
            </a:br>
            <a:r>
              <a:rPr lang="tr-TR" dirty="0"/>
              <a:t>- İşbirliği içinde çalışmayı seven,</a:t>
            </a:r>
            <a:br>
              <a:rPr lang="tr-TR" dirty="0"/>
            </a:br>
            <a:r>
              <a:rPr lang="tr-TR" dirty="0"/>
              <a:t>- Güler yüzlü ve sabırlı,</a:t>
            </a:r>
            <a:br>
              <a:rPr lang="tr-TR" dirty="0"/>
            </a:br>
            <a:r>
              <a:rPr lang="tr-TR" dirty="0"/>
              <a:t>- Dikkatli, temiz ve titiz,</a:t>
            </a:r>
            <a:br>
              <a:rPr lang="tr-TR" dirty="0"/>
            </a:br>
            <a:r>
              <a:rPr lang="tr-TR" dirty="0"/>
              <a:t>- Soğukkanlı,</a:t>
            </a:r>
            <a:br>
              <a:rPr lang="tr-TR" dirty="0"/>
            </a:br>
            <a:r>
              <a:rPr lang="tr-TR" dirty="0"/>
              <a:t>- El-göz koordinasyonu gelişmiş,</a:t>
            </a:r>
            <a:br>
              <a:rPr lang="tr-TR" dirty="0"/>
            </a:br>
            <a:r>
              <a:rPr lang="tr-TR" dirty="0"/>
              <a:t>- Bedence sağlam ve güçlü kişiler olmaları gerekir.</a:t>
            </a:r>
          </a:p>
        </p:txBody>
      </p:sp>
      <p:pic>
        <p:nvPicPr>
          <p:cNvPr id="5" name="Resim 4">
            <a:extLst>
              <a:ext uri="{FF2B5EF4-FFF2-40B4-BE49-F238E27FC236}">
                <a16:creationId xmlns:a16="http://schemas.microsoft.com/office/drawing/2014/main" id="{4E96C6EC-4941-7C16-7581-5EEF1672E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228" y="37142"/>
            <a:ext cx="1728192" cy="1741242"/>
          </a:xfrm>
          <a:prstGeom prst="ellipse">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19672" y="274638"/>
            <a:ext cx="6912768" cy="1143000"/>
          </a:xfrm>
        </p:spPr>
        <p:txBody>
          <a:bodyPr>
            <a:normAutofit/>
          </a:bodyPr>
          <a:lstStyle/>
          <a:p>
            <a:pPr algn="ctr"/>
            <a:r>
              <a:rPr lang="tr-TR" sz="3600" b="1" dirty="0"/>
              <a:t>ÇALIŞMA ORTAMI VE KOŞULLARI</a:t>
            </a:r>
            <a:endParaRPr lang="tr-TR" sz="3600" dirty="0"/>
          </a:p>
        </p:txBody>
      </p:sp>
      <p:sp>
        <p:nvSpPr>
          <p:cNvPr id="3" name="2 İçerik Yer Tutucusu"/>
          <p:cNvSpPr>
            <a:spLocks noGrp="1"/>
          </p:cNvSpPr>
          <p:nvPr>
            <p:ph idx="1"/>
          </p:nvPr>
        </p:nvSpPr>
        <p:spPr>
          <a:xfrm>
            <a:off x="251520" y="1772816"/>
            <a:ext cx="8640960" cy="3456384"/>
          </a:xfrm>
        </p:spPr>
        <p:txBody>
          <a:bodyPr>
            <a:normAutofit/>
          </a:bodyPr>
          <a:lstStyle/>
          <a:p>
            <a:pPr>
              <a:buNone/>
            </a:pPr>
            <a:r>
              <a:rPr lang="tr-TR" sz="2800" dirty="0"/>
              <a:t>	</a:t>
            </a:r>
          </a:p>
          <a:p>
            <a:pPr>
              <a:buNone/>
            </a:pPr>
            <a:r>
              <a:rPr lang="tr-TR" sz="2800" dirty="0"/>
              <a:t>	</a:t>
            </a:r>
            <a:r>
              <a:rPr lang="tr-TR" dirty="0"/>
              <a:t>Ebe yardımcıları ,  hastane ve sağlık kuruluşlarında </a:t>
            </a:r>
          </a:p>
          <a:p>
            <a:pPr>
              <a:buNone/>
            </a:pPr>
            <a:r>
              <a:rPr lang="tr-TR" dirty="0"/>
              <a:t>kapalı ortamda çalışırlar.</a:t>
            </a:r>
          </a:p>
          <a:p>
            <a:pPr>
              <a:buNone/>
            </a:pPr>
            <a:r>
              <a:rPr lang="tr-TR" dirty="0"/>
              <a:t>	Çalışma saatleri , yerine göre gece nöbetleri vardır. </a:t>
            </a:r>
          </a:p>
          <a:p>
            <a:pPr>
              <a:buNone/>
            </a:pPr>
            <a:r>
              <a:rPr lang="tr-TR" dirty="0"/>
              <a:t>	Çalışırken hastalarla , hasta yakınları ve diğer sağlık </a:t>
            </a:r>
          </a:p>
          <a:p>
            <a:pPr>
              <a:buNone/>
            </a:pPr>
            <a:r>
              <a:rPr lang="tr-TR" dirty="0"/>
              <a:t>personeliyle iletişim içinde bulunurlar.</a:t>
            </a:r>
          </a:p>
        </p:txBody>
      </p:sp>
      <p:pic>
        <p:nvPicPr>
          <p:cNvPr id="5" name="Resim 4">
            <a:extLst>
              <a:ext uri="{FF2B5EF4-FFF2-40B4-BE49-F238E27FC236}">
                <a16:creationId xmlns:a16="http://schemas.microsoft.com/office/drawing/2014/main" id="{2794E025-CF06-4BB2-5DB8-FB153E50F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8680"/>
            <a:ext cx="1622255" cy="1634505"/>
          </a:xfrm>
          <a:prstGeom prst="ellipse">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5736" y="274638"/>
            <a:ext cx="5729064" cy="1143000"/>
          </a:xfrm>
        </p:spPr>
        <p:txBody>
          <a:bodyPr/>
          <a:lstStyle/>
          <a:p>
            <a:pPr algn="ctr"/>
            <a:r>
              <a:rPr lang="tr-TR" sz="3200" b="1" dirty="0"/>
              <a:t>ÇALIŞMA ALANLARI VE </a:t>
            </a:r>
            <a:br>
              <a:rPr lang="tr-TR" sz="3200" b="1" dirty="0"/>
            </a:br>
            <a:r>
              <a:rPr lang="tr-TR" sz="3200" b="1" dirty="0"/>
              <a:t>İŞ BULMA İMKÂNLARI</a:t>
            </a:r>
            <a:endParaRPr lang="tr-TR" dirty="0"/>
          </a:p>
        </p:txBody>
      </p:sp>
      <p:sp>
        <p:nvSpPr>
          <p:cNvPr id="3" name="2 İçerik Yer Tutucusu"/>
          <p:cNvSpPr>
            <a:spLocks noGrp="1"/>
          </p:cNvSpPr>
          <p:nvPr>
            <p:ph idx="1"/>
          </p:nvPr>
        </p:nvSpPr>
        <p:spPr>
          <a:xfrm>
            <a:off x="457200" y="1916832"/>
            <a:ext cx="8147248" cy="2232248"/>
          </a:xfrm>
        </p:spPr>
        <p:txBody>
          <a:bodyPr>
            <a:normAutofit/>
          </a:bodyPr>
          <a:lstStyle/>
          <a:p>
            <a:pPr algn="just">
              <a:buNone/>
            </a:pPr>
            <a:r>
              <a:rPr lang="tr-TR" dirty="0"/>
              <a:t>	</a:t>
            </a:r>
            <a:r>
              <a:rPr lang="tr-TR" sz="2800" dirty="0"/>
              <a:t>Ebe yardımcıları kamuya ve özele bağlı hastanelerde çalışma imkânlarının yanı sıra aile planlaması hizmeti sunan Aile Hekimliklerinde, İlçe Sağlık Müdürlüğü bünyesinde Ketem de iş imkânı bulabilmektedir.</a:t>
            </a:r>
          </a:p>
          <a:p>
            <a:pPr>
              <a:buNone/>
            </a:pPr>
            <a:endParaRPr lang="tr-TR" dirty="0"/>
          </a:p>
        </p:txBody>
      </p:sp>
      <p:pic>
        <p:nvPicPr>
          <p:cNvPr id="5" name="Resim 4">
            <a:extLst>
              <a:ext uri="{FF2B5EF4-FFF2-40B4-BE49-F238E27FC236}">
                <a16:creationId xmlns:a16="http://schemas.microsoft.com/office/drawing/2014/main" id="{B6E9E108-272C-657E-9E04-FDC2B7F7D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74638"/>
            <a:ext cx="1765191" cy="1778521"/>
          </a:xfrm>
          <a:prstGeom prst="ellipse">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51720" y="274638"/>
            <a:ext cx="6264696" cy="1143000"/>
          </a:xfrm>
        </p:spPr>
        <p:txBody>
          <a:bodyPr>
            <a:normAutofit fontScale="90000"/>
          </a:bodyPr>
          <a:lstStyle/>
          <a:p>
            <a:pPr algn="ctr"/>
            <a:r>
              <a:rPr lang="tr-TR" b="1" dirty="0"/>
              <a:t>SAĞLIK BAKIM TEKNİSYENİ</a:t>
            </a:r>
            <a:endParaRPr lang="tr-TR" dirty="0"/>
          </a:p>
        </p:txBody>
      </p:sp>
      <p:pic>
        <p:nvPicPr>
          <p:cNvPr id="8" name="7 İçerik Yer Tutucusu" descr="saglik bakim teknisyeni.jpg"/>
          <p:cNvPicPr>
            <a:picLocks noGrp="1" noChangeAspect="1"/>
          </p:cNvPicPr>
          <p:nvPr>
            <p:ph idx="1"/>
          </p:nvPr>
        </p:nvPicPr>
        <p:blipFill>
          <a:blip r:embed="rId2" cstate="print"/>
          <a:stretch>
            <a:fillRect/>
          </a:stretch>
        </p:blipFill>
        <p:spPr>
          <a:xfrm>
            <a:off x="2699792" y="1628800"/>
            <a:ext cx="4536504" cy="2088232"/>
          </a:xfrm>
        </p:spPr>
      </p:pic>
      <p:sp>
        <p:nvSpPr>
          <p:cNvPr id="6" name="5 Metin kutusu"/>
          <p:cNvSpPr txBox="1"/>
          <p:nvPr/>
        </p:nvSpPr>
        <p:spPr>
          <a:xfrm>
            <a:off x="395536" y="3789040"/>
            <a:ext cx="7920880" cy="3108543"/>
          </a:xfrm>
          <a:prstGeom prst="rect">
            <a:avLst/>
          </a:prstGeom>
          <a:noFill/>
        </p:spPr>
        <p:txBody>
          <a:bodyPr wrap="square" rtlCol="0">
            <a:spAutoFit/>
          </a:bodyPr>
          <a:lstStyle/>
          <a:p>
            <a:pPr algn="just"/>
            <a:r>
              <a:rPr lang="tr-TR" sz="2800" dirty="0"/>
              <a:t>En az tekniker düzeyindeki sağlık meslek mensuplarının nezaretinde yardımcı olarak çalışan, ayrıca hastaların günlük yaşam aktivitelerinin yerine getirilmesi, sağlık hizmetlerine ulaşımında yardımcı olan ve refakat eden sağlık meslek mensubudur.</a:t>
            </a:r>
          </a:p>
          <a:p>
            <a:pPr algn="just"/>
            <a:endParaRPr lang="tr-TR" sz="2800" dirty="0">
              <a:latin typeface="Garamond" pitchFamily="18" charset="0"/>
            </a:endParaRPr>
          </a:p>
        </p:txBody>
      </p:sp>
      <p:pic>
        <p:nvPicPr>
          <p:cNvPr id="3" name="Resim 2">
            <a:extLst>
              <a:ext uri="{FF2B5EF4-FFF2-40B4-BE49-F238E27FC236}">
                <a16:creationId xmlns:a16="http://schemas.microsoft.com/office/drawing/2014/main" id="{F989685E-63EC-3B79-5A90-3F2569A76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57053"/>
            <a:ext cx="1883913" cy="1898139"/>
          </a:xfrm>
          <a:prstGeom prst="ellipse">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35696" y="188640"/>
            <a:ext cx="6912768" cy="1224136"/>
          </a:xfrm>
        </p:spPr>
        <p:txBody>
          <a:bodyPr>
            <a:noAutofit/>
          </a:bodyPr>
          <a:lstStyle/>
          <a:p>
            <a:pPr algn="ctr"/>
            <a:r>
              <a:rPr lang="tr-TR" sz="4000" b="1" dirty="0"/>
              <a:t>SAĞLIK BAKIM TEKNİSYENLİĞİ GÖREV VE SORUMLULUKLARI</a:t>
            </a:r>
            <a:endParaRPr lang="tr-TR" sz="4000" dirty="0"/>
          </a:p>
        </p:txBody>
      </p:sp>
      <p:sp>
        <p:nvSpPr>
          <p:cNvPr id="3" name="2 İçerik Yer Tutucusu"/>
          <p:cNvSpPr>
            <a:spLocks noGrp="1"/>
          </p:cNvSpPr>
          <p:nvPr>
            <p:ph idx="1"/>
          </p:nvPr>
        </p:nvSpPr>
        <p:spPr>
          <a:xfrm>
            <a:off x="457200" y="1700808"/>
            <a:ext cx="7859216" cy="4773144"/>
          </a:xfrm>
        </p:spPr>
        <p:txBody>
          <a:bodyPr>
            <a:normAutofit fontScale="92500"/>
          </a:bodyPr>
          <a:lstStyle/>
          <a:p>
            <a:pPr algn="just"/>
            <a:r>
              <a:rPr lang="tr-TR" sz="2800" dirty="0"/>
              <a:t>Çalıştığı ünitenin kullanıma hazır bulundurulmasında görev alır.</a:t>
            </a:r>
          </a:p>
          <a:p>
            <a:pPr algn="just"/>
            <a:r>
              <a:rPr lang="tr-TR" sz="2800" dirty="0"/>
              <a:t>Hastaların muayene, tetkik ve tedavi için hazırlanmasına, tıbbi işlem öncesinde elbiselerinin değiştirilmesine ve işlem sonrasında giyinmesine yardım eder.</a:t>
            </a:r>
          </a:p>
          <a:p>
            <a:pPr algn="just"/>
            <a:r>
              <a:rPr lang="tr-TR" sz="2800" dirty="0"/>
              <a:t>Sağlık meslek mensubunun uygun gördüğü durumlarda hastanın yürümesine ve hareket etmesine yardım eder.</a:t>
            </a:r>
          </a:p>
          <a:p>
            <a:pPr algn="just"/>
            <a:r>
              <a:rPr lang="tr-TR" sz="2800" dirty="0"/>
              <a:t>Hareket kısıtlılığı olan hastalar için sağlık meslek mensubunun uygun gördüğü pozisyonu verir.</a:t>
            </a:r>
          </a:p>
          <a:p>
            <a:pPr>
              <a:buNone/>
            </a:pPr>
            <a:endParaRPr lang="tr-TR" dirty="0"/>
          </a:p>
        </p:txBody>
      </p:sp>
      <p:pic>
        <p:nvPicPr>
          <p:cNvPr id="5" name="Resim 4">
            <a:extLst>
              <a:ext uri="{FF2B5EF4-FFF2-40B4-BE49-F238E27FC236}">
                <a16:creationId xmlns:a16="http://schemas.microsoft.com/office/drawing/2014/main" id="{8FA1D4AE-F3F8-451E-BAD5-C8AC961FB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10319"/>
            <a:ext cx="1336381" cy="1346473"/>
          </a:xfrm>
          <a:prstGeom prst="ellipse">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ULAŞIM VE İLETİŞİM BİLGİLERİ</a:t>
            </a:r>
          </a:p>
        </p:txBody>
      </p:sp>
      <p:sp>
        <p:nvSpPr>
          <p:cNvPr id="3" name="2 İçerik Yer Tutucusu"/>
          <p:cNvSpPr>
            <a:spLocks noGrp="1"/>
          </p:cNvSpPr>
          <p:nvPr>
            <p:ph idx="1"/>
          </p:nvPr>
        </p:nvSpPr>
        <p:spPr/>
        <p:txBody>
          <a:bodyPr>
            <a:normAutofit/>
          </a:bodyPr>
          <a:lstStyle/>
          <a:p>
            <a:r>
              <a:rPr lang="tr-TR" dirty="0"/>
              <a:t>ADRES: Değirmendere Merkez Mah. Mithat Gürses Cad. </a:t>
            </a:r>
            <a:r>
              <a:rPr lang="tr-TR" b="0" i="0" dirty="0">
                <a:effectLst/>
                <a:highlight>
                  <a:srgbClr val="FFFFFF"/>
                </a:highlight>
                <a:latin typeface="Arial" panose="020B0604020202020204" pitchFamily="34" charset="0"/>
              </a:rPr>
              <a:t>No: 34  Gölcük / KOCAELİ</a:t>
            </a:r>
            <a:endParaRPr lang="tr-TR" dirty="0"/>
          </a:p>
          <a:p>
            <a:pPr>
              <a:buNone/>
            </a:pPr>
            <a:endParaRPr lang="tr-TR" dirty="0"/>
          </a:p>
          <a:p>
            <a:pPr algn="l"/>
            <a:r>
              <a:rPr lang="tr-TR" dirty="0"/>
              <a:t>WEB :</a:t>
            </a:r>
            <a:r>
              <a:rPr lang="tr-TR" b="0" i="0" dirty="0" err="1">
                <a:effectLst/>
                <a:highlight>
                  <a:srgbClr val="FFFFFF"/>
                </a:highlight>
                <a:latin typeface="Arial" panose="020B0604020202020204" pitchFamily="34" charset="0"/>
              </a:rPr>
              <a:t>https</a:t>
            </a:r>
            <a:r>
              <a:rPr lang="tr-TR" b="0" i="0" dirty="0">
                <a:effectLst/>
                <a:highlight>
                  <a:srgbClr val="FFFFFF"/>
                </a:highlight>
                <a:latin typeface="Arial" panose="020B0604020202020204" pitchFamily="34" charset="0"/>
              </a:rPr>
              <a:t>://hacihaliterkutmtal.meb.k12.tr</a:t>
            </a:r>
          </a:p>
          <a:p>
            <a:endParaRPr lang="tr-TR" dirty="0"/>
          </a:p>
          <a:p>
            <a:r>
              <a:rPr lang="tr-TR" dirty="0"/>
              <a:t>Telefon :(262) 435 50 02</a:t>
            </a:r>
          </a:p>
          <a:p>
            <a:endParaRPr lang="tr-TR" dirty="0"/>
          </a:p>
          <a:p>
            <a:r>
              <a:rPr lang="tr-TR" dirty="0"/>
              <a:t>Belgegeçer :(262) 435 50 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74638"/>
            <a:ext cx="6984776" cy="1143000"/>
          </a:xfrm>
        </p:spPr>
        <p:txBody>
          <a:bodyPr>
            <a:noAutofit/>
          </a:bodyPr>
          <a:lstStyle/>
          <a:p>
            <a:pPr algn="ctr"/>
            <a:r>
              <a:rPr lang="tr-TR" sz="4000" b="1" dirty="0"/>
              <a:t>SAĞLIK BAKIM TEKNİSYENLİĞİ GÖREV VE SORUMLULUKLARI</a:t>
            </a:r>
            <a:endParaRPr lang="tr-TR" sz="4000" dirty="0"/>
          </a:p>
        </p:txBody>
      </p:sp>
      <p:sp>
        <p:nvSpPr>
          <p:cNvPr id="3" name="2 İçerik Yer Tutucusu"/>
          <p:cNvSpPr>
            <a:spLocks noGrp="1"/>
          </p:cNvSpPr>
          <p:nvPr>
            <p:ph idx="1"/>
          </p:nvPr>
        </p:nvSpPr>
        <p:spPr>
          <a:xfrm>
            <a:off x="457200" y="1772816"/>
            <a:ext cx="8219256" cy="4896544"/>
          </a:xfrm>
        </p:spPr>
        <p:txBody>
          <a:bodyPr>
            <a:normAutofit fontScale="92500" lnSpcReduction="20000"/>
          </a:bodyPr>
          <a:lstStyle/>
          <a:p>
            <a:pPr algn="just"/>
            <a:r>
              <a:rPr lang="tr-TR" sz="2800" dirty="0"/>
              <a:t>İlgilendiği hastaların genel durumunda fark ettiği değişiklikleri sağlık meslek mensubuna bildirir.</a:t>
            </a:r>
          </a:p>
          <a:p>
            <a:pPr algn="just"/>
            <a:r>
              <a:rPr lang="tr-TR" sz="2800" dirty="0"/>
              <a:t>Sağlık meslek mensuplarının belirlemiş olduğu günlük yaşam aktivitelerine yönelik plan doğrultusunda hastaya yardım eder.</a:t>
            </a:r>
          </a:p>
          <a:p>
            <a:pPr algn="just"/>
            <a:r>
              <a:rPr lang="tr-TR" sz="2800" dirty="0"/>
              <a:t>Sağlık meslek mensubu tarafından belirlenen beslenme programına uygun olarak hastanın beslenmesine yardımcı olur</a:t>
            </a:r>
          </a:p>
          <a:p>
            <a:pPr algn="just"/>
            <a:r>
              <a:rPr lang="tr-TR" sz="2800" dirty="0"/>
              <a:t>Sağlık meslek mensubu tarafından belirlenen egzersiz programının hastaya uygulanmasına yardım eder.</a:t>
            </a:r>
          </a:p>
          <a:p>
            <a:pPr algn="just"/>
            <a:r>
              <a:rPr lang="tr-TR" sz="2800" dirty="0"/>
              <a:t>Kullanılan malzemelerin hazırlanmasına, temizliğine, dezenfeksiyonuna ve uygun şekilde saklanmasına yardım eder.</a:t>
            </a:r>
          </a:p>
          <a:p>
            <a:pPr algn="just"/>
            <a:endParaRPr lang="tr-TR" dirty="0"/>
          </a:p>
        </p:txBody>
      </p:sp>
      <p:pic>
        <p:nvPicPr>
          <p:cNvPr id="5" name="Resim 4">
            <a:extLst>
              <a:ext uri="{FF2B5EF4-FFF2-40B4-BE49-F238E27FC236}">
                <a16:creationId xmlns:a16="http://schemas.microsoft.com/office/drawing/2014/main" id="{4D58B630-F7C6-8B41-535E-54E0239E6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01684"/>
            <a:ext cx="1595881" cy="1607932"/>
          </a:xfrm>
          <a:prstGeom prst="ellipse">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35696" y="404664"/>
            <a:ext cx="6912768" cy="1012974"/>
          </a:xfrm>
        </p:spPr>
        <p:txBody>
          <a:bodyPr>
            <a:noAutofit/>
          </a:bodyPr>
          <a:lstStyle/>
          <a:p>
            <a:pPr algn="ctr"/>
            <a:r>
              <a:rPr lang="tr-TR" sz="4000" b="1" dirty="0"/>
              <a:t>SAĞLIK BAKIM TEKNİSYENLİĞİ GÖREV VE SORUMLULUKLARI</a:t>
            </a:r>
            <a:endParaRPr lang="tr-TR" sz="4000" dirty="0"/>
          </a:p>
        </p:txBody>
      </p:sp>
      <p:sp>
        <p:nvSpPr>
          <p:cNvPr id="3" name="2 İçerik Yer Tutucusu"/>
          <p:cNvSpPr>
            <a:spLocks noGrp="1"/>
          </p:cNvSpPr>
          <p:nvPr>
            <p:ph idx="1"/>
          </p:nvPr>
        </p:nvSpPr>
        <p:spPr>
          <a:xfrm>
            <a:off x="457200" y="1772816"/>
            <a:ext cx="8003232" cy="4701136"/>
          </a:xfrm>
        </p:spPr>
        <p:txBody>
          <a:bodyPr>
            <a:normAutofit/>
          </a:bodyPr>
          <a:lstStyle/>
          <a:p>
            <a:pPr algn="just"/>
            <a:r>
              <a:rPr lang="tr-TR" sz="2800" dirty="0"/>
              <a:t>Kullanılan aletlerin sterilize edilmesine, kirlenmiş malzemelerin bertaraf edilmesine, tıbbi aletlerin ve malzemelerin kullanıma hazır bulundurulmasına yardım eder.</a:t>
            </a:r>
          </a:p>
          <a:p>
            <a:pPr algn="just"/>
            <a:r>
              <a:rPr lang="tr-TR" sz="2800" dirty="0"/>
              <a:t>Alınan kan, doku veya diğer örneklerin </a:t>
            </a:r>
            <a:r>
              <a:rPr lang="tr-TR" sz="2800" dirty="0" err="1"/>
              <a:t>laboratuvara</a:t>
            </a:r>
            <a:r>
              <a:rPr lang="tr-TR" sz="2800" dirty="0"/>
              <a:t> naklini sağlar. Hastanın başka bir kliniğe ya da birime transferine yardım ve refakat eder.</a:t>
            </a:r>
          </a:p>
          <a:p>
            <a:pPr algn="just"/>
            <a:r>
              <a:rPr lang="tr-TR" sz="2800" dirty="0"/>
              <a:t>Alınan kan, doku veya diğer örneklerin </a:t>
            </a:r>
            <a:r>
              <a:rPr lang="tr-TR" sz="2800" dirty="0" err="1"/>
              <a:t>laboratuvara</a:t>
            </a:r>
            <a:r>
              <a:rPr lang="tr-TR" sz="2800" dirty="0"/>
              <a:t> naklini sağlar.</a:t>
            </a:r>
          </a:p>
          <a:p>
            <a:pPr algn="just"/>
            <a:endParaRPr lang="tr-TR" dirty="0"/>
          </a:p>
        </p:txBody>
      </p:sp>
      <p:pic>
        <p:nvPicPr>
          <p:cNvPr id="5" name="Resim 4">
            <a:extLst>
              <a:ext uri="{FF2B5EF4-FFF2-40B4-BE49-F238E27FC236}">
                <a16:creationId xmlns:a16="http://schemas.microsoft.com/office/drawing/2014/main" id="{66D3C324-FD29-F8E1-6312-ADCBC983C6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84048"/>
            <a:ext cx="1451865" cy="1462829"/>
          </a:xfrm>
          <a:prstGeom prst="ellipse">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60648"/>
            <a:ext cx="6264696" cy="1152128"/>
          </a:xfrm>
        </p:spPr>
        <p:txBody>
          <a:bodyPr>
            <a:normAutofit fontScale="90000"/>
          </a:bodyPr>
          <a:lstStyle/>
          <a:p>
            <a:pPr algn="ctr"/>
            <a:r>
              <a:rPr lang="tr-TR" b="1" dirty="0"/>
              <a:t>MESLEĞİN GEREKTİRDİĞİ ÖZELLİKLER</a:t>
            </a:r>
          </a:p>
        </p:txBody>
      </p:sp>
      <p:sp>
        <p:nvSpPr>
          <p:cNvPr id="3" name="2 İçerik Yer Tutucusu"/>
          <p:cNvSpPr>
            <a:spLocks noGrp="1"/>
          </p:cNvSpPr>
          <p:nvPr>
            <p:ph idx="1"/>
          </p:nvPr>
        </p:nvSpPr>
        <p:spPr>
          <a:xfrm>
            <a:off x="323528" y="1772816"/>
            <a:ext cx="8280920" cy="4873752"/>
          </a:xfrm>
        </p:spPr>
        <p:txBody>
          <a:bodyPr>
            <a:normAutofit lnSpcReduction="10000"/>
          </a:bodyPr>
          <a:lstStyle/>
          <a:p>
            <a:pPr algn="just">
              <a:buNone/>
            </a:pPr>
            <a:r>
              <a:rPr lang="tr-TR" dirty="0"/>
              <a:t>	Kanunen bir kısıtlama olmamakla birlikte, çalışma koşulları genellikle gece veya gündüz nöbeti şeklinde olabileceğinden ve uzun süre ayakta çalışılması gerekebileceğinden çalışanların ortopedik bir sakatlığının olmaması aranan bir özelliktir. </a:t>
            </a:r>
          </a:p>
          <a:p>
            <a:pPr>
              <a:buNone/>
            </a:pPr>
            <a:r>
              <a:rPr lang="tr-TR" dirty="0"/>
              <a:t>	Bunun dışında bu alanda çalışacak bireylerin,</a:t>
            </a:r>
            <a:br>
              <a:rPr lang="tr-TR" dirty="0"/>
            </a:br>
            <a:r>
              <a:rPr lang="tr-TR" dirty="0"/>
              <a:t>- İnsanlara yardım etmekten hoşlanan,</a:t>
            </a:r>
            <a:br>
              <a:rPr lang="tr-TR" dirty="0"/>
            </a:br>
            <a:r>
              <a:rPr lang="tr-TR" dirty="0"/>
              <a:t>- İşbirliği içinde çalışmayı seven,</a:t>
            </a:r>
            <a:br>
              <a:rPr lang="tr-TR" dirty="0"/>
            </a:br>
            <a:r>
              <a:rPr lang="tr-TR" dirty="0"/>
              <a:t>- Güler yüzlü ve sabırlı,</a:t>
            </a:r>
            <a:br>
              <a:rPr lang="tr-TR" dirty="0"/>
            </a:br>
            <a:r>
              <a:rPr lang="tr-TR" dirty="0"/>
              <a:t>- Dikkatli, temiz ve titiz,</a:t>
            </a:r>
            <a:br>
              <a:rPr lang="tr-TR" dirty="0"/>
            </a:br>
            <a:r>
              <a:rPr lang="tr-TR" dirty="0"/>
              <a:t>- Soğukkanlı,</a:t>
            </a:r>
            <a:br>
              <a:rPr lang="tr-TR" dirty="0"/>
            </a:br>
            <a:r>
              <a:rPr lang="tr-TR" dirty="0"/>
              <a:t>- El-göz koordinasyonu gelişmiş,</a:t>
            </a:r>
            <a:br>
              <a:rPr lang="tr-TR" dirty="0"/>
            </a:br>
            <a:r>
              <a:rPr lang="tr-TR" dirty="0"/>
              <a:t>- Bedence sağlam ve güçlü kişiler olmaları gerekir.</a:t>
            </a:r>
          </a:p>
        </p:txBody>
      </p:sp>
      <p:pic>
        <p:nvPicPr>
          <p:cNvPr id="5" name="Resim 4">
            <a:extLst>
              <a:ext uri="{FF2B5EF4-FFF2-40B4-BE49-F238E27FC236}">
                <a16:creationId xmlns:a16="http://schemas.microsoft.com/office/drawing/2014/main" id="{5F88DFC4-1AE7-F9E5-6CAC-5B6F391F8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119045"/>
            <a:ext cx="1641376" cy="1653771"/>
          </a:xfrm>
          <a:prstGeom prst="ellipse">
            <a:avLst/>
          </a:prstGeom>
          <a:ln>
            <a:noFill/>
          </a:ln>
          <a:effectLst>
            <a:softEdge rad="112500"/>
          </a:effectLst>
        </p:spPr>
      </p:pic>
    </p:spTree>
    <p:extLst>
      <p:ext uri="{BB962C8B-B14F-4D97-AF65-F5344CB8AC3E}">
        <p14:creationId xmlns:p14="http://schemas.microsoft.com/office/powerpoint/2010/main" val="3900471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5736" y="274638"/>
            <a:ext cx="5729064" cy="1143000"/>
          </a:xfrm>
        </p:spPr>
        <p:txBody>
          <a:bodyPr>
            <a:normAutofit/>
          </a:bodyPr>
          <a:lstStyle/>
          <a:p>
            <a:pPr algn="ctr"/>
            <a:r>
              <a:rPr lang="tr-TR" sz="3200" b="1" dirty="0">
                <a:latin typeface="Garamond" pitchFamily="18" charset="0"/>
              </a:rPr>
              <a:t>MESLEKTE İLERLEME İMKÂN VE FIRSATLARI</a:t>
            </a:r>
            <a:endParaRPr lang="tr-TR" sz="3200" dirty="0">
              <a:latin typeface="Garamond" pitchFamily="18" charset="0"/>
            </a:endParaRPr>
          </a:p>
        </p:txBody>
      </p:sp>
      <p:sp>
        <p:nvSpPr>
          <p:cNvPr id="3" name="2 İçerik Yer Tutucusu"/>
          <p:cNvSpPr>
            <a:spLocks noGrp="1"/>
          </p:cNvSpPr>
          <p:nvPr>
            <p:ph idx="1"/>
          </p:nvPr>
        </p:nvSpPr>
        <p:spPr>
          <a:xfrm>
            <a:off x="179512" y="1772816"/>
            <a:ext cx="8712968" cy="5085184"/>
          </a:xfrm>
        </p:spPr>
        <p:txBody>
          <a:bodyPr>
            <a:normAutofit/>
          </a:bodyPr>
          <a:lstStyle/>
          <a:p>
            <a:pPr>
              <a:buNone/>
            </a:pPr>
            <a:r>
              <a:rPr lang="tr-TR" dirty="0"/>
              <a:t>	Sağlık bilimleri alanında yer alan meslekleri tercih etmek </a:t>
            </a:r>
          </a:p>
          <a:p>
            <a:pPr>
              <a:buNone/>
            </a:pPr>
            <a:r>
              <a:rPr lang="tr-TR" dirty="0"/>
              <a:t>    isteyen öğrenciler, TYT de(</a:t>
            </a:r>
            <a:r>
              <a:rPr lang="tr-TR" dirty="0" err="1"/>
              <a:t>önlisans</a:t>
            </a:r>
            <a:r>
              <a:rPr lang="tr-TR" dirty="0"/>
              <a:t> bölümlerine) diğer bölümlere göre daha avantajlı ek puanlarla yerleştirilmektedir.</a:t>
            </a:r>
          </a:p>
          <a:p>
            <a:pPr>
              <a:buNone/>
            </a:pPr>
            <a:r>
              <a:rPr lang="tr-TR" dirty="0"/>
              <a:t>	Üniversitelerin Hemşirelik programında eğitim süresi 4 yıldır. </a:t>
            </a:r>
          </a:p>
          <a:p>
            <a:pPr>
              <a:buNone/>
            </a:pPr>
            <a:r>
              <a:rPr lang="tr-TR" dirty="0"/>
              <a:t>   2 yıllık Ön lisansı başarıyla bitirenler  4 yıllık lisansa geçmek için öngörülen koşulları yerine getirdikleri takdirde lisans programının 3. ve 4. yıllarından itibaren üniversite eğitimlerine devam ederek yüksek eğitimlerini tamamlayabilirler.</a:t>
            </a:r>
          </a:p>
          <a:p>
            <a:pPr>
              <a:buNone/>
            </a:pPr>
            <a:endParaRPr lang="tr-TR" dirty="0"/>
          </a:p>
        </p:txBody>
      </p:sp>
      <p:pic>
        <p:nvPicPr>
          <p:cNvPr id="5" name="Resim 4">
            <a:extLst>
              <a:ext uri="{FF2B5EF4-FFF2-40B4-BE49-F238E27FC236}">
                <a16:creationId xmlns:a16="http://schemas.microsoft.com/office/drawing/2014/main" id="{6F9036DC-746D-3FB4-F5F8-BD1231D6D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119045"/>
            <a:ext cx="1641376" cy="1653771"/>
          </a:xfrm>
          <a:prstGeom prst="ellipse">
            <a:avLst/>
          </a:prstGeom>
          <a:ln>
            <a:noFill/>
          </a:ln>
          <a:effectLst>
            <a:softEdge rad="1125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43B491-7F29-AD04-7A70-02EAEEBBF788}"/>
              </a:ext>
            </a:extLst>
          </p:cNvPr>
          <p:cNvSpPr>
            <a:spLocks noGrp="1"/>
          </p:cNvSpPr>
          <p:nvPr>
            <p:ph type="title"/>
          </p:nvPr>
        </p:nvSpPr>
        <p:spPr>
          <a:xfrm>
            <a:off x="2051720" y="704088"/>
            <a:ext cx="6635080" cy="1143000"/>
          </a:xfrm>
        </p:spPr>
        <p:txBody>
          <a:bodyPr>
            <a:noAutofit/>
          </a:bodyPr>
          <a:lstStyle/>
          <a:p>
            <a:r>
              <a:rPr lang="tr-TR" sz="3200" b="1" dirty="0"/>
              <a:t>HASTA VE YAŞLI BAKIM PERSONELİ GÖREV VE SORUMLULUKLARI</a:t>
            </a:r>
            <a:endParaRPr lang="tr-TR" sz="3200" dirty="0"/>
          </a:p>
        </p:txBody>
      </p:sp>
      <p:sp>
        <p:nvSpPr>
          <p:cNvPr id="3" name="İçerik Yer Tutucusu 2">
            <a:extLst>
              <a:ext uri="{FF2B5EF4-FFF2-40B4-BE49-F238E27FC236}">
                <a16:creationId xmlns:a16="http://schemas.microsoft.com/office/drawing/2014/main" id="{44F26153-1CAD-8180-CDDE-EBBA9B2C0715}"/>
              </a:ext>
            </a:extLst>
          </p:cNvPr>
          <p:cNvSpPr>
            <a:spLocks noGrp="1"/>
          </p:cNvSpPr>
          <p:nvPr>
            <p:ph idx="1"/>
          </p:nvPr>
        </p:nvSpPr>
        <p:spPr/>
        <p:txBody>
          <a:bodyPr/>
          <a:lstStyle/>
          <a:p>
            <a:r>
              <a:rPr lang="tr-TR" dirty="0"/>
              <a:t>Hasta bakımında hemşireye yardımcı olur. </a:t>
            </a:r>
          </a:p>
          <a:p>
            <a:r>
              <a:rPr lang="tr-TR" dirty="0"/>
              <a:t>Hastanın vücut temizliğinin yapılmasına, banyosuna yardımcı olur.</a:t>
            </a:r>
          </a:p>
          <a:p>
            <a:r>
              <a:rPr lang="tr-TR" dirty="0"/>
              <a:t>Hastanın beslenme ihtiyacının karşılanmasında hemşire gözetiminde yardımcı olur.</a:t>
            </a:r>
          </a:p>
          <a:p>
            <a:r>
              <a:rPr lang="tr-TR" dirty="0"/>
              <a:t>Hastaya yatak içi pozisyon verilmesine ve egzersiz yaptırılmasına yardımcı olur.</a:t>
            </a:r>
          </a:p>
          <a:p>
            <a:r>
              <a:rPr lang="tr-TR" dirty="0" err="1"/>
              <a:t>Ex</a:t>
            </a:r>
            <a:r>
              <a:rPr lang="tr-TR" dirty="0"/>
              <a:t> hazırlamada hemşireye yardımcı olur. </a:t>
            </a:r>
            <a:r>
              <a:rPr lang="tr-TR" dirty="0" err="1"/>
              <a:t>Ex</a:t>
            </a:r>
            <a:r>
              <a:rPr lang="tr-TR" dirty="0"/>
              <a:t> olan hastayı morga transferini sağlar. </a:t>
            </a:r>
          </a:p>
          <a:p>
            <a:endParaRPr lang="tr-TR" dirty="0"/>
          </a:p>
          <a:p>
            <a:endParaRPr lang="tr-TR" dirty="0"/>
          </a:p>
        </p:txBody>
      </p:sp>
      <p:pic>
        <p:nvPicPr>
          <p:cNvPr id="4" name="Resim 3">
            <a:extLst>
              <a:ext uri="{FF2B5EF4-FFF2-40B4-BE49-F238E27FC236}">
                <a16:creationId xmlns:a16="http://schemas.microsoft.com/office/drawing/2014/main" id="{5FE191AB-9CC1-62A8-2E32-4D007FC8A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98" y="448702"/>
            <a:ext cx="1641376" cy="1653771"/>
          </a:xfrm>
          <a:prstGeom prst="ellipse">
            <a:avLst/>
          </a:prstGeom>
          <a:ln>
            <a:noFill/>
          </a:ln>
          <a:effectLst>
            <a:softEdge rad="112500"/>
          </a:effectLst>
        </p:spPr>
      </p:pic>
    </p:spTree>
    <p:extLst>
      <p:ext uri="{BB962C8B-B14F-4D97-AF65-F5344CB8AC3E}">
        <p14:creationId xmlns:p14="http://schemas.microsoft.com/office/powerpoint/2010/main" val="319034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B29061-39F3-2ABD-ED75-12BD886EBD53}"/>
              </a:ext>
            </a:extLst>
          </p:cNvPr>
          <p:cNvSpPr>
            <a:spLocks noGrp="1"/>
          </p:cNvSpPr>
          <p:nvPr>
            <p:ph type="title"/>
          </p:nvPr>
        </p:nvSpPr>
        <p:spPr>
          <a:xfrm>
            <a:off x="2555776" y="704088"/>
            <a:ext cx="6131024" cy="1143000"/>
          </a:xfrm>
        </p:spPr>
        <p:txBody>
          <a:bodyPr>
            <a:noAutofit/>
          </a:bodyPr>
          <a:lstStyle/>
          <a:p>
            <a:r>
              <a:rPr lang="tr-TR" sz="2800" b="1" dirty="0"/>
              <a:t>HASTA VE YAŞLI BAKIM PERSONELİ GÖREV VE SORUMLULUKLARI</a:t>
            </a:r>
            <a:endParaRPr lang="tr-TR" sz="2800" dirty="0"/>
          </a:p>
        </p:txBody>
      </p:sp>
      <p:sp>
        <p:nvSpPr>
          <p:cNvPr id="3" name="İçerik Yer Tutucusu 2">
            <a:extLst>
              <a:ext uri="{FF2B5EF4-FFF2-40B4-BE49-F238E27FC236}">
                <a16:creationId xmlns:a16="http://schemas.microsoft.com/office/drawing/2014/main" id="{71815BA9-10C7-759E-05C9-DC9BAC4FADC5}"/>
              </a:ext>
            </a:extLst>
          </p:cNvPr>
          <p:cNvSpPr>
            <a:spLocks noGrp="1"/>
          </p:cNvSpPr>
          <p:nvPr>
            <p:ph idx="1"/>
          </p:nvPr>
        </p:nvSpPr>
        <p:spPr/>
        <p:txBody>
          <a:bodyPr/>
          <a:lstStyle/>
          <a:p>
            <a:r>
              <a:rPr lang="tr-TR" dirty="0"/>
              <a:t>Hemşire gözetiminde hasta ihtiyacına göre tıraş yapar (saç, sakal, perine, </a:t>
            </a:r>
            <a:r>
              <a:rPr lang="tr-TR" dirty="0" err="1"/>
              <a:t>vb</a:t>
            </a:r>
            <a:r>
              <a:rPr lang="tr-TR" dirty="0"/>
              <a:t>). </a:t>
            </a:r>
          </a:p>
          <a:p>
            <a:r>
              <a:rPr lang="tr-TR" dirty="0"/>
              <a:t>Pansuman sırasında doktora yardımcı olur.</a:t>
            </a:r>
          </a:p>
          <a:p>
            <a:r>
              <a:rPr lang="tr-TR" dirty="0"/>
              <a:t>Sterilize edilecek malzemelerin ön temizliğini yapıp, sayarak sterilizasyon ünitesine teslim eder.</a:t>
            </a:r>
          </a:p>
          <a:p>
            <a:r>
              <a:rPr lang="tr-TR" dirty="0"/>
              <a:t>Hastanın kliniğe yatırılmasında yardımcı olur. </a:t>
            </a:r>
          </a:p>
          <a:p>
            <a:r>
              <a:rPr lang="tr-TR" dirty="0"/>
              <a:t>Hasta odası düzenini sağlar. Hasta yatağını hazırlar ve çarşafları değiştirir.</a:t>
            </a:r>
          </a:p>
        </p:txBody>
      </p:sp>
      <p:pic>
        <p:nvPicPr>
          <p:cNvPr id="4" name="Resim 3">
            <a:extLst>
              <a:ext uri="{FF2B5EF4-FFF2-40B4-BE49-F238E27FC236}">
                <a16:creationId xmlns:a16="http://schemas.microsoft.com/office/drawing/2014/main" id="{624DECB1-5EE7-22EB-FCE0-24E74A656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33400"/>
            <a:ext cx="1641376" cy="1653771"/>
          </a:xfrm>
          <a:prstGeom prst="ellipse">
            <a:avLst/>
          </a:prstGeom>
          <a:ln>
            <a:noFill/>
          </a:ln>
          <a:effectLst>
            <a:softEdge rad="112500"/>
          </a:effectLst>
        </p:spPr>
      </p:pic>
    </p:spTree>
    <p:extLst>
      <p:ext uri="{BB962C8B-B14F-4D97-AF65-F5344CB8AC3E}">
        <p14:creationId xmlns:p14="http://schemas.microsoft.com/office/powerpoint/2010/main" val="36053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07704" y="260648"/>
            <a:ext cx="6264696" cy="1152128"/>
          </a:xfrm>
        </p:spPr>
        <p:txBody>
          <a:bodyPr>
            <a:normAutofit fontScale="90000"/>
          </a:bodyPr>
          <a:lstStyle/>
          <a:p>
            <a:pPr algn="ctr"/>
            <a:r>
              <a:rPr lang="tr-TR" b="1" dirty="0"/>
              <a:t>MESLEĞİN GEREKTİRDİĞİ ÖZELLİKLER</a:t>
            </a:r>
          </a:p>
        </p:txBody>
      </p:sp>
      <p:sp>
        <p:nvSpPr>
          <p:cNvPr id="3" name="2 İçerik Yer Tutucusu"/>
          <p:cNvSpPr>
            <a:spLocks noGrp="1"/>
          </p:cNvSpPr>
          <p:nvPr>
            <p:ph idx="1"/>
          </p:nvPr>
        </p:nvSpPr>
        <p:spPr>
          <a:xfrm>
            <a:off x="323528" y="1772816"/>
            <a:ext cx="8280920" cy="4873752"/>
          </a:xfrm>
        </p:spPr>
        <p:txBody>
          <a:bodyPr>
            <a:normAutofit lnSpcReduction="10000"/>
          </a:bodyPr>
          <a:lstStyle/>
          <a:p>
            <a:pPr algn="just">
              <a:buNone/>
            </a:pPr>
            <a:r>
              <a:rPr lang="tr-TR" dirty="0"/>
              <a:t>	Kanunen bir kısıtlama olmamakla birlikte, çalışma koşulları genellikle gece veya gündüz nöbeti şeklinde olabileceğinden ve uzun süre ayakta çalışılması gerekebileceğinden çalışanların ortopedik bir sakatlığının olmaması aranan bir özelliktir. </a:t>
            </a:r>
          </a:p>
          <a:p>
            <a:pPr>
              <a:buNone/>
            </a:pPr>
            <a:r>
              <a:rPr lang="tr-TR" dirty="0"/>
              <a:t>	Bunun dışında bu alanda çalışacak bireylerin,</a:t>
            </a:r>
            <a:br>
              <a:rPr lang="tr-TR" dirty="0"/>
            </a:br>
            <a:r>
              <a:rPr lang="tr-TR" dirty="0"/>
              <a:t>- İnsanlara yardım etmekten hoşlanan,</a:t>
            </a:r>
            <a:br>
              <a:rPr lang="tr-TR" dirty="0"/>
            </a:br>
            <a:r>
              <a:rPr lang="tr-TR" dirty="0"/>
              <a:t>- İşbirliği içinde çalışmayı seven,</a:t>
            </a:r>
            <a:br>
              <a:rPr lang="tr-TR" dirty="0"/>
            </a:br>
            <a:r>
              <a:rPr lang="tr-TR" dirty="0"/>
              <a:t>- Güler yüzlü ve sabırlı,</a:t>
            </a:r>
            <a:br>
              <a:rPr lang="tr-TR" dirty="0"/>
            </a:br>
            <a:r>
              <a:rPr lang="tr-TR" dirty="0"/>
              <a:t>- Dikkatli, temiz ve titiz,</a:t>
            </a:r>
            <a:br>
              <a:rPr lang="tr-TR" dirty="0"/>
            </a:br>
            <a:r>
              <a:rPr lang="tr-TR" dirty="0"/>
              <a:t>- Soğukkanlı,</a:t>
            </a:r>
            <a:br>
              <a:rPr lang="tr-TR" dirty="0"/>
            </a:br>
            <a:r>
              <a:rPr lang="tr-TR" dirty="0"/>
              <a:t>- El-göz koordinasyonu gelişmiş,</a:t>
            </a:r>
            <a:br>
              <a:rPr lang="tr-TR" dirty="0"/>
            </a:br>
            <a:r>
              <a:rPr lang="tr-TR" dirty="0"/>
              <a:t>- Bedence sağlam ve güçlü kişiler olmaları gerekir.</a:t>
            </a:r>
          </a:p>
        </p:txBody>
      </p:sp>
      <p:pic>
        <p:nvPicPr>
          <p:cNvPr id="5" name="Resim 4">
            <a:extLst>
              <a:ext uri="{FF2B5EF4-FFF2-40B4-BE49-F238E27FC236}">
                <a16:creationId xmlns:a16="http://schemas.microsoft.com/office/drawing/2014/main" id="{5F88DFC4-1AE7-F9E5-6CAC-5B6F391F8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119045"/>
            <a:ext cx="1641376" cy="1653771"/>
          </a:xfrm>
          <a:prstGeom prst="ellipse">
            <a:avLst/>
          </a:prstGeom>
          <a:ln>
            <a:noFill/>
          </a:ln>
          <a:effectLst>
            <a:softEdge rad="112500"/>
          </a:effectLst>
        </p:spPr>
      </p:pic>
    </p:spTree>
    <p:extLst>
      <p:ext uri="{BB962C8B-B14F-4D97-AF65-F5344CB8AC3E}">
        <p14:creationId xmlns:p14="http://schemas.microsoft.com/office/powerpoint/2010/main" val="4030532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75656" y="274638"/>
            <a:ext cx="7668344" cy="1143000"/>
          </a:xfrm>
        </p:spPr>
        <p:txBody>
          <a:bodyPr>
            <a:normAutofit/>
          </a:bodyPr>
          <a:lstStyle/>
          <a:p>
            <a:pPr algn="ctr"/>
            <a:br>
              <a:rPr lang="tr-TR" sz="2400" b="1" dirty="0"/>
            </a:br>
            <a:r>
              <a:rPr lang="tr-TR" sz="2400" b="1" dirty="0"/>
              <a:t> MESLEK YÜKSEK OKULLARI (2 YILLIK)</a:t>
            </a:r>
          </a:p>
        </p:txBody>
      </p:sp>
      <p:sp>
        <p:nvSpPr>
          <p:cNvPr id="3" name="2 İçerik Yer Tutucusu"/>
          <p:cNvSpPr>
            <a:spLocks noGrp="1"/>
          </p:cNvSpPr>
          <p:nvPr>
            <p:ph idx="1"/>
          </p:nvPr>
        </p:nvSpPr>
        <p:spPr>
          <a:xfrm>
            <a:off x="467544" y="1700808"/>
            <a:ext cx="8676456" cy="5157192"/>
          </a:xfrm>
        </p:spPr>
        <p:txBody>
          <a:bodyPr numCol="2">
            <a:normAutofit lnSpcReduction="10000"/>
          </a:bodyPr>
          <a:lstStyle/>
          <a:p>
            <a:r>
              <a:rPr lang="tr-TR" sz="2600" dirty="0"/>
              <a:t>Anestezi</a:t>
            </a:r>
          </a:p>
          <a:p>
            <a:r>
              <a:rPr lang="tr-TR" sz="2600" dirty="0"/>
              <a:t>Ağız ve Diş Sağlığı</a:t>
            </a:r>
          </a:p>
          <a:p>
            <a:r>
              <a:rPr lang="tr-TR" sz="2600" dirty="0"/>
              <a:t>Diyaliz</a:t>
            </a:r>
          </a:p>
          <a:p>
            <a:r>
              <a:rPr lang="tr-TR" sz="2600" dirty="0" err="1"/>
              <a:t>Elektronörofizyoloji</a:t>
            </a:r>
            <a:endParaRPr lang="tr-TR" sz="2600" dirty="0"/>
          </a:p>
          <a:p>
            <a:r>
              <a:rPr lang="tr-TR" sz="2600" dirty="0"/>
              <a:t>Engelli Bakımı ve Rehabilitasyon</a:t>
            </a:r>
          </a:p>
          <a:p>
            <a:r>
              <a:rPr lang="tr-TR" sz="2600" dirty="0"/>
              <a:t>Evde Hasta Bakımı</a:t>
            </a:r>
          </a:p>
          <a:p>
            <a:r>
              <a:rPr lang="tr-TR" sz="2600" dirty="0"/>
              <a:t>Fizyoterapi</a:t>
            </a:r>
          </a:p>
          <a:p>
            <a:r>
              <a:rPr lang="tr-TR" sz="2600" dirty="0"/>
              <a:t>İlk ve Acil Yardım                (</a:t>
            </a:r>
            <a:r>
              <a:rPr lang="tr-TR" sz="2600" dirty="0" err="1"/>
              <a:t>Paramedik</a:t>
            </a:r>
            <a:r>
              <a:rPr lang="tr-TR" sz="2600" dirty="0"/>
              <a:t>)</a:t>
            </a:r>
          </a:p>
          <a:p>
            <a:r>
              <a:rPr lang="tr-TR" sz="2600" dirty="0"/>
              <a:t>İş ve Uğraşı Terapisi</a:t>
            </a:r>
          </a:p>
          <a:p>
            <a:r>
              <a:rPr lang="tr-TR" sz="2600" dirty="0"/>
              <a:t>Laboratuvar Teknolojisi</a:t>
            </a:r>
          </a:p>
          <a:p>
            <a:r>
              <a:rPr lang="tr-TR" sz="2600" dirty="0" err="1"/>
              <a:t>Odyometri</a:t>
            </a:r>
            <a:endParaRPr lang="tr-TR" sz="2600" dirty="0"/>
          </a:p>
          <a:p>
            <a:r>
              <a:rPr lang="tr-TR" sz="2600" dirty="0" err="1"/>
              <a:t>Perfizyon</a:t>
            </a:r>
            <a:r>
              <a:rPr lang="tr-TR" sz="2600" dirty="0"/>
              <a:t> Teknikleri</a:t>
            </a:r>
          </a:p>
          <a:p>
            <a:r>
              <a:rPr lang="tr-TR" sz="2600" dirty="0" err="1"/>
              <a:t>Podoloji</a:t>
            </a:r>
            <a:endParaRPr lang="tr-TR" sz="2600" dirty="0"/>
          </a:p>
          <a:p>
            <a:r>
              <a:rPr lang="tr-TR" sz="2600" dirty="0"/>
              <a:t>Patoloji </a:t>
            </a:r>
            <a:r>
              <a:rPr lang="tr-TR" sz="2600" dirty="0" err="1"/>
              <a:t>Laboratuvar</a:t>
            </a:r>
            <a:r>
              <a:rPr lang="tr-TR" sz="2600" dirty="0"/>
              <a:t> Teknikleri</a:t>
            </a:r>
          </a:p>
          <a:p>
            <a:r>
              <a:rPr lang="tr-TR" sz="2600" dirty="0"/>
              <a:t>Sağlık Kurumları İşletmeciliği</a:t>
            </a:r>
          </a:p>
          <a:p>
            <a:r>
              <a:rPr lang="tr-TR" sz="2600" dirty="0"/>
              <a:t>Tıbbi Tanıtım ve Pazarlama</a:t>
            </a:r>
          </a:p>
          <a:p>
            <a:r>
              <a:rPr lang="tr-TR" sz="2600" dirty="0"/>
              <a:t>Tıbbi </a:t>
            </a:r>
            <a:r>
              <a:rPr lang="tr-TR" sz="2600" dirty="0" err="1"/>
              <a:t>Laboratuvar</a:t>
            </a:r>
            <a:r>
              <a:rPr lang="tr-TR" sz="2600" dirty="0"/>
              <a:t> Teknikleri</a:t>
            </a:r>
          </a:p>
          <a:p>
            <a:r>
              <a:rPr lang="tr-TR" sz="2600" dirty="0"/>
              <a:t>Yaşlı Bakımı</a:t>
            </a:r>
          </a:p>
          <a:p>
            <a:endParaRPr lang="tr-TR" dirty="0"/>
          </a:p>
          <a:p>
            <a:pPr>
              <a:buNone/>
            </a:pPr>
            <a:endParaRPr lang="tr-TR" dirty="0"/>
          </a:p>
        </p:txBody>
      </p:sp>
      <p:pic>
        <p:nvPicPr>
          <p:cNvPr id="5" name="Resim 4">
            <a:extLst>
              <a:ext uri="{FF2B5EF4-FFF2-40B4-BE49-F238E27FC236}">
                <a16:creationId xmlns:a16="http://schemas.microsoft.com/office/drawing/2014/main" id="{0823F156-2488-D112-01F9-F46117EE6C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74638"/>
            <a:ext cx="1468760" cy="1479851"/>
          </a:xfrm>
          <a:prstGeom prst="ellipse">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79712" y="274638"/>
            <a:ext cx="6768752" cy="1143000"/>
          </a:xfrm>
        </p:spPr>
        <p:txBody>
          <a:bodyPr>
            <a:noAutofit/>
          </a:bodyPr>
          <a:lstStyle/>
          <a:p>
            <a:pPr algn="ctr"/>
            <a:r>
              <a:rPr lang="tr-TR" sz="4000" b="1" dirty="0"/>
              <a:t>LİSANS BÖLÜMLERİ (4 YILLIK)</a:t>
            </a:r>
            <a:endParaRPr lang="tr-TR" sz="4000" dirty="0"/>
          </a:p>
        </p:txBody>
      </p:sp>
      <p:sp>
        <p:nvSpPr>
          <p:cNvPr id="3" name="2 İçerik Yer Tutucusu"/>
          <p:cNvSpPr>
            <a:spLocks noGrp="1"/>
          </p:cNvSpPr>
          <p:nvPr>
            <p:ph idx="1"/>
          </p:nvPr>
        </p:nvSpPr>
        <p:spPr>
          <a:xfrm>
            <a:off x="457200" y="1600200"/>
            <a:ext cx="7467600" cy="5069160"/>
          </a:xfrm>
        </p:spPr>
        <p:txBody>
          <a:bodyPr numCol="2">
            <a:normAutofit/>
          </a:bodyPr>
          <a:lstStyle/>
          <a:p>
            <a:pPr>
              <a:buNone/>
            </a:pPr>
            <a:endParaRPr lang="tr-TR" sz="2800" dirty="0"/>
          </a:p>
          <a:p>
            <a:r>
              <a:rPr lang="tr-TR" sz="2800" dirty="0"/>
              <a:t>Hemşirelik,</a:t>
            </a:r>
          </a:p>
          <a:p>
            <a:r>
              <a:rPr lang="tr-TR" sz="2800" dirty="0"/>
              <a:t>Fizyoterapi,</a:t>
            </a:r>
          </a:p>
          <a:p>
            <a:r>
              <a:rPr lang="tr-TR" sz="2800" dirty="0"/>
              <a:t>Sosyal Hizmet, </a:t>
            </a:r>
          </a:p>
          <a:p>
            <a:r>
              <a:rPr lang="tr-TR" sz="2800" dirty="0"/>
              <a:t>Beslenme ve Diyetetik, </a:t>
            </a:r>
          </a:p>
          <a:p>
            <a:r>
              <a:rPr lang="tr-TR" sz="2800" dirty="0"/>
              <a:t>Sağlık Yönetimi, </a:t>
            </a:r>
          </a:p>
          <a:p>
            <a:r>
              <a:rPr lang="tr-TR" sz="2800" dirty="0"/>
              <a:t>Ebelik, </a:t>
            </a:r>
          </a:p>
          <a:p>
            <a:endParaRPr lang="tr-TR" sz="2800" dirty="0"/>
          </a:p>
          <a:p>
            <a:endParaRPr lang="tr-TR" sz="2800" dirty="0"/>
          </a:p>
          <a:p>
            <a:pPr>
              <a:buNone/>
            </a:pPr>
            <a:endParaRPr lang="tr-TR" sz="2800" dirty="0"/>
          </a:p>
          <a:p>
            <a:r>
              <a:rPr lang="tr-TR" sz="2800" dirty="0"/>
              <a:t>Çocuk Gelişimi, </a:t>
            </a:r>
          </a:p>
          <a:p>
            <a:r>
              <a:rPr lang="tr-TR" sz="2800" dirty="0"/>
              <a:t>Afet Yönetimi, </a:t>
            </a:r>
          </a:p>
          <a:p>
            <a:r>
              <a:rPr lang="tr-TR" sz="2800" dirty="0" err="1"/>
              <a:t>Odyoloji</a:t>
            </a:r>
            <a:r>
              <a:rPr lang="tr-TR" sz="2800" dirty="0"/>
              <a:t>, </a:t>
            </a:r>
          </a:p>
          <a:p>
            <a:r>
              <a:rPr lang="tr-TR" sz="2800" dirty="0"/>
              <a:t>İş Sağlığı, </a:t>
            </a:r>
          </a:p>
          <a:p>
            <a:r>
              <a:rPr lang="tr-TR" sz="2800" dirty="0" err="1"/>
              <a:t>Ergoterapi</a:t>
            </a:r>
            <a:r>
              <a:rPr lang="tr-TR" sz="2800" dirty="0"/>
              <a:t>, </a:t>
            </a:r>
          </a:p>
          <a:p>
            <a:r>
              <a:rPr lang="tr-TR" sz="2800" dirty="0"/>
              <a:t>Dil ve Konuşma Terapisi </a:t>
            </a:r>
            <a:r>
              <a:rPr lang="tr-TR" sz="2800" dirty="0" err="1"/>
              <a:t>Gerantoloji</a:t>
            </a:r>
            <a:endParaRPr lang="tr-TR" sz="2800" dirty="0"/>
          </a:p>
        </p:txBody>
      </p:sp>
      <p:pic>
        <p:nvPicPr>
          <p:cNvPr id="5" name="Resim 4">
            <a:extLst>
              <a:ext uri="{FF2B5EF4-FFF2-40B4-BE49-F238E27FC236}">
                <a16:creationId xmlns:a16="http://schemas.microsoft.com/office/drawing/2014/main" id="{5A166FD6-3ED7-2448-C016-816096932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548680"/>
            <a:ext cx="1468760" cy="1479851"/>
          </a:xfrm>
          <a:prstGeom prst="ellipse">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3116"/>
            <a:ext cx="8229600" cy="1714512"/>
          </a:xfrm>
        </p:spPr>
        <p:txBody>
          <a:bodyPr/>
          <a:lstStyle/>
          <a:p>
            <a:r>
              <a:rPr lang="tr-TR" dirty="0"/>
              <a:t>OKULUMUZDAKİ ETKİNLİKLER</a:t>
            </a:r>
          </a:p>
        </p:txBody>
      </p:sp>
      <p:pic>
        <p:nvPicPr>
          <p:cNvPr id="6" name="Resim 5">
            <a:extLst>
              <a:ext uri="{FF2B5EF4-FFF2-40B4-BE49-F238E27FC236}">
                <a16:creationId xmlns:a16="http://schemas.microsoft.com/office/drawing/2014/main" id="{728ABC80-79F7-FBBD-8536-DAD97665B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973069"/>
            <a:ext cx="1572303" cy="1584176"/>
          </a:xfrm>
          <a:prstGeom prst="ellipse">
            <a:avLst/>
          </a:prstGeom>
          <a:ln>
            <a:noFill/>
          </a:ln>
          <a:effectLst>
            <a:softEdge rad="112500"/>
          </a:effectLst>
        </p:spPr>
      </p:pic>
      <p:pic>
        <p:nvPicPr>
          <p:cNvPr id="7" name="Resim 6">
            <a:extLst>
              <a:ext uri="{FF2B5EF4-FFF2-40B4-BE49-F238E27FC236}">
                <a16:creationId xmlns:a16="http://schemas.microsoft.com/office/drawing/2014/main" id="{4B7C68E5-15C3-6DE5-0A65-8C0F567F4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863897"/>
            <a:ext cx="2109233" cy="1668690"/>
          </a:xfrm>
          <a:prstGeom prst="ellipse">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endParaRPr lang="tr-TR" dirty="0"/>
          </a:p>
          <a:p>
            <a:pPr algn="just">
              <a:buNone/>
            </a:pPr>
            <a:r>
              <a:rPr lang="tr-TR"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400" kern="0" dirty="0">
                <a:effectLst/>
                <a:latin typeface="Times New Roman" panose="02020603050405020304" pitchFamily="18" charset="0"/>
                <a:ea typeface="Times New Roman" panose="02020603050405020304" pitchFamily="18" charset="0"/>
                <a:cs typeface="Times New Roman" panose="02020603050405020304" pitchFamily="18" charset="0"/>
              </a:rPr>
              <a:t>Milli Eğitimin Genel amaçları doğrultusunda; Türk Milletinin Milli, Ahlaki, Manevi ve Kültürel değerlerini benimseyen ekip ruhu olan öğrenci-öğretmen ile bilimin ışığında geleceğe sağlam adımlar atan; gerekli mesleki ve teknik bilgilerle donanımlı sağlıklı iletişim kurabilen insanları bir bütün olarak ele alan yüreğinde insan sevgisi taşıyan bireysel hak ve özgürlüklere saygılı hasta haklarını benimseyen bireyler yetiştirerek sağlık hizmetlerinin gelişimine katkıda bulunmak.</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endParaRPr lang="tr-TR" dirty="0"/>
          </a:p>
        </p:txBody>
      </p:sp>
      <p:pic>
        <p:nvPicPr>
          <p:cNvPr id="5" name="4 Resim" descr="misyon.jpg"/>
          <p:cNvPicPr>
            <a:picLocks noChangeAspect="1"/>
          </p:cNvPicPr>
          <p:nvPr/>
        </p:nvPicPr>
        <p:blipFill>
          <a:blip r:embed="rId2" cstate="print"/>
          <a:stretch>
            <a:fillRect/>
          </a:stretch>
        </p:blipFill>
        <p:spPr>
          <a:xfrm>
            <a:off x="2195736" y="260648"/>
            <a:ext cx="6192688" cy="1512168"/>
          </a:xfrm>
          <a:prstGeom prst="rect">
            <a:avLst/>
          </a:prstGeom>
        </p:spPr>
      </p:pic>
      <p:pic>
        <p:nvPicPr>
          <p:cNvPr id="6" name="Resim 5">
            <a:extLst>
              <a:ext uri="{FF2B5EF4-FFF2-40B4-BE49-F238E27FC236}">
                <a16:creationId xmlns:a16="http://schemas.microsoft.com/office/drawing/2014/main" id="{A539C606-BC68-822D-B2A6-73BC25BC4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54" y="242927"/>
            <a:ext cx="1786708" cy="1800200"/>
          </a:xfrm>
          <a:prstGeom prst="ellipse">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a:solidFill>
                  <a:srgbClr val="C00000"/>
                </a:solidFill>
              </a:rPr>
              <a:t>OKUL GEZİLERİMİZ</a:t>
            </a:r>
            <a:br>
              <a:rPr lang="tr-TR" dirty="0">
                <a:solidFill>
                  <a:srgbClr val="C00000"/>
                </a:solidFill>
              </a:rPr>
            </a:br>
            <a:r>
              <a:rPr lang="tr-TR" dirty="0">
                <a:solidFill>
                  <a:srgbClr val="C00000"/>
                </a:solidFill>
              </a:rPr>
              <a:t>*112 KOMUTA MERKEZİ*</a:t>
            </a:r>
          </a:p>
        </p:txBody>
      </p:sp>
      <p:pic>
        <p:nvPicPr>
          <p:cNvPr id="5" name="İçerik Yer Tutucusu 4">
            <a:extLst>
              <a:ext uri="{FF2B5EF4-FFF2-40B4-BE49-F238E27FC236}">
                <a16:creationId xmlns:a16="http://schemas.microsoft.com/office/drawing/2014/main" id="{4E061E6E-DFCD-5A1C-C016-ACC5F6B6382F}"/>
              </a:ext>
            </a:extLst>
          </p:cNvPr>
          <p:cNvPicPr>
            <a:picLocks noGrp="1" noChangeAspect="1"/>
          </p:cNvPicPr>
          <p:nvPr>
            <p:ph idx="1"/>
          </p:nvPr>
        </p:nvPicPr>
        <p:blipFill>
          <a:blip r:embed="rId2"/>
          <a:stretch>
            <a:fillRect/>
          </a:stretch>
        </p:blipFill>
        <p:spPr>
          <a:xfrm>
            <a:off x="1115616" y="1935163"/>
            <a:ext cx="7128791" cy="438943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5FFE4C-0058-7569-6E18-9A22D0DBA7CB}"/>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5B65C81F-16CA-3E72-D8B1-3A89CC7867B1}"/>
              </a:ext>
            </a:extLst>
          </p:cNvPr>
          <p:cNvPicPr>
            <a:picLocks noGrp="1" noChangeAspect="1"/>
          </p:cNvPicPr>
          <p:nvPr>
            <p:ph idx="1"/>
          </p:nvPr>
        </p:nvPicPr>
        <p:blipFill>
          <a:blip r:embed="rId2"/>
          <a:stretch>
            <a:fillRect/>
          </a:stretch>
        </p:blipFill>
        <p:spPr>
          <a:xfrm>
            <a:off x="457200" y="1935163"/>
            <a:ext cx="7859215" cy="4389437"/>
          </a:xfrm>
          <a:prstGeom prst="rect">
            <a:avLst/>
          </a:prstGeom>
        </p:spPr>
      </p:pic>
    </p:spTree>
    <p:extLst>
      <p:ext uri="{BB962C8B-B14F-4D97-AF65-F5344CB8AC3E}">
        <p14:creationId xmlns:p14="http://schemas.microsoft.com/office/powerpoint/2010/main" val="1619655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0A5B3A-4F89-4FA7-AF2A-4AAB99F6E826}"/>
              </a:ext>
            </a:extLst>
          </p:cNvPr>
          <p:cNvSpPr>
            <a:spLocks noGrp="1"/>
          </p:cNvSpPr>
          <p:nvPr>
            <p:ph type="title"/>
          </p:nvPr>
        </p:nvSpPr>
        <p:spPr>
          <a:xfrm>
            <a:off x="457200" y="704088"/>
            <a:ext cx="8229600" cy="780696"/>
          </a:xfrm>
        </p:spPr>
        <p:txBody>
          <a:bodyPr>
            <a:normAutofit fontScale="90000"/>
          </a:bodyPr>
          <a:lstStyle/>
          <a:p>
            <a:r>
              <a:rPr lang="tr-TR" dirty="0">
                <a:solidFill>
                  <a:srgbClr val="FF0000"/>
                </a:solidFill>
              </a:rPr>
              <a:t>Bolu</a:t>
            </a:r>
            <a:r>
              <a:rPr lang="tr-TR" dirty="0"/>
              <a:t> </a:t>
            </a:r>
            <a:r>
              <a:rPr lang="tr-TR" dirty="0">
                <a:solidFill>
                  <a:srgbClr val="FF0000"/>
                </a:solidFill>
              </a:rPr>
              <a:t>Gezimiz</a:t>
            </a:r>
          </a:p>
        </p:txBody>
      </p:sp>
      <p:sp>
        <p:nvSpPr>
          <p:cNvPr id="3" name="İçerik Yer Tutucusu 2">
            <a:extLst>
              <a:ext uri="{FF2B5EF4-FFF2-40B4-BE49-F238E27FC236}">
                <a16:creationId xmlns:a16="http://schemas.microsoft.com/office/drawing/2014/main" id="{5F912D43-D70B-A08B-16B6-A3C184D19E1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4796C2E-DE7F-03BE-40E5-F7C1C543B1A0}"/>
              </a:ext>
            </a:extLst>
          </p:cNvPr>
          <p:cNvPicPr>
            <a:picLocks noChangeAspect="1"/>
          </p:cNvPicPr>
          <p:nvPr/>
        </p:nvPicPr>
        <p:blipFill>
          <a:blip r:embed="rId2"/>
          <a:stretch>
            <a:fillRect/>
          </a:stretch>
        </p:blipFill>
        <p:spPr>
          <a:xfrm>
            <a:off x="457200" y="1484784"/>
            <a:ext cx="8229600" cy="4536504"/>
          </a:xfrm>
          <a:prstGeom prst="rect">
            <a:avLst/>
          </a:prstGeom>
        </p:spPr>
      </p:pic>
    </p:spTree>
    <p:extLst>
      <p:ext uri="{BB962C8B-B14F-4D97-AF65-F5344CB8AC3E}">
        <p14:creationId xmlns:p14="http://schemas.microsoft.com/office/powerpoint/2010/main" val="1550937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0671CC-C273-0AE2-EC93-F39D3325983B}"/>
              </a:ext>
            </a:extLst>
          </p:cNvPr>
          <p:cNvSpPr>
            <a:spLocks noGrp="1"/>
          </p:cNvSpPr>
          <p:nvPr>
            <p:ph type="title"/>
          </p:nvPr>
        </p:nvSpPr>
        <p:spPr>
          <a:xfrm>
            <a:off x="457200" y="704088"/>
            <a:ext cx="8795320" cy="1143000"/>
          </a:xfrm>
        </p:spPr>
        <p:txBody>
          <a:bodyPr>
            <a:normAutofit fontScale="90000"/>
          </a:bodyPr>
          <a:lstStyle/>
          <a:p>
            <a:r>
              <a:rPr lang="tr-TR" dirty="0">
                <a:solidFill>
                  <a:srgbClr val="FF0000"/>
                </a:solidFill>
              </a:rPr>
              <a:t>Abant İzzet Baysal Üniversite Gezimiz</a:t>
            </a:r>
          </a:p>
        </p:txBody>
      </p:sp>
      <p:pic>
        <p:nvPicPr>
          <p:cNvPr id="4" name="İçerik Yer Tutucusu 3">
            <a:extLst>
              <a:ext uri="{FF2B5EF4-FFF2-40B4-BE49-F238E27FC236}">
                <a16:creationId xmlns:a16="http://schemas.microsoft.com/office/drawing/2014/main" id="{CC89042A-4371-7115-A27B-8DF92347D907}"/>
              </a:ext>
            </a:extLst>
          </p:cNvPr>
          <p:cNvPicPr>
            <a:picLocks noGrp="1" noChangeAspect="1"/>
          </p:cNvPicPr>
          <p:nvPr>
            <p:ph idx="1"/>
          </p:nvPr>
        </p:nvPicPr>
        <p:blipFill>
          <a:blip r:embed="rId2"/>
          <a:stretch>
            <a:fillRect/>
          </a:stretch>
        </p:blipFill>
        <p:spPr>
          <a:xfrm>
            <a:off x="827584" y="1935163"/>
            <a:ext cx="7632848" cy="4389437"/>
          </a:xfrm>
          <a:prstGeom prst="rect">
            <a:avLst/>
          </a:prstGeom>
        </p:spPr>
      </p:pic>
    </p:spTree>
    <p:extLst>
      <p:ext uri="{BB962C8B-B14F-4D97-AF65-F5344CB8AC3E}">
        <p14:creationId xmlns:p14="http://schemas.microsoft.com/office/powerpoint/2010/main" val="3339502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4B8995-613C-F084-895C-AE5020F01CA2}"/>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79D85ED-0C43-BC5F-E425-CD377DF72E6C}"/>
              </a:ext>
            </a:extLst>
          </p:cNvPr>
          <p:cNvPicPr>
            <a:picLocks noGrp="1" noChangeAspect="1"/>
          </p:cNvPicPr>
          <p:nvPr>
            <p:ph idx="1"/>
          </p:nvPr>
        </p:nvPicPr>
        <p:blipFill>
          <a:blip r:embed="rId2"/>
          <a:stretch>
            <a:fillRect/>
          </a:stretch>
        </p:blipFill>
        <p:spPr>
          <a:xfrm>
            <a:off x="539204" y="1935163"/>
            <a:ext cx="8065591" cy="4389437"/>
          </a:xfrm>
          <a:prstGeom prst="rect">
            <a:avLst/>
          </a:prstGeom>
        </p:spPr>
      </p:pic>
    </p:spTree>
    <p:extLst>
      <p:ext uri="{BB962C8B-B14F-4D97-AF65-F5344CB8AC3E}">
        <p14:creationId xmlns:p14="http://schemas.microsoft.com/office/powerpoint/2010/main" val="2495838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solidFill>
                  <a:srgbClr val="FF0000"/>
                </a:solidFill>
              </a:rPr>
              <a:t>Çanakkale Gezimiz</a:t>
            </a:r>
          </a:p>
        </p:txBody>
      </p:sp>
      <p:pic>
        <p:nvPicPr>
          <p:cNvPr id="5" name="İçerik Yer Tutucusu 4">
            <a:extLst>
              <a:ext uri="{FF2B5EF4-FFF2-40B4-BE49-F238E27FC236}">
                <a16:creationId xmlns:a16="http://schemas.microsoft.com/office/drawing/2014/main" id="{BA2BB551-7D2F-A161-3368-A23BFC148D31}"/>
              </a:ext>
            </a:extLst>
          </p:cNvPr>
          <p:cNvPicPr>
            <a:picLocks noGrp="1" noChangeAspect="1"/>
          </p:cNvPicPr>
          <p:nvPr>
            <p:ph idx="1"/>
          </p:nvPr>
        </p:nvPicPr>
        <p:blipFill>
          <a:blip r:embed="rId2"/>
          <a:stretch>
            <a:fillRect/>
          </a:stretch>
        </p:blipFill>
        <p:spPr>
          <a:xfrm>
            <a:off x="683568" y="1935163"/>
            <a:ext cx="8003232" cy="438943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İçerik Yer Tutucusu 3">
            <a:extLst>
              <a:ext uri="{FF2B5EF4-FFF2-40B4-BE49-F238E27FC236}">
                <a16:creationId xmlns:a16="http://schemas.microsoft.com/office/drawing/2014/main" id="{620FCA14-168E-9C9D-C79D-3AF4B68A1D0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520314C0-7CFA-3BD0-5E91-0FBED737A386}"/>
              </a:ext>
            </a:extLst>
          </p:cNvPr>
          <p:cNvPicPr>
            <a:picLocks noChangeAspect="1"/>
          </p:cNvPicPr>
          <p:nvPr/>
        </p:nvPicPr>
        <p:blipFill>
          <a:blip r:embed="rId2"/>
          <a:stretch>
            <a:fillRect/>
          </a:stretch>
        </p:blipFill>
        <p:spPr>
          <a:xfrm>
            <a:off x="457200" y="1124744"/>
            <a:ext cx="8229600" cy="482453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B76E84-5B9A-694E-C826-13A1DFCB0618}"/>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3F00697-7AB2-1FAB-B0CE-59BE177EFCD4}"/>
              </a:ext>
            </a:extLst>
          </p:cNvPr>
          <p:cNvPicPr>
            <a:picLocks noGrp="1" noChangeAspect="1"/>
          </p:cNvPicPr>
          <p:nvPr>
            <p:ph idx="1"/>
          </p:nvPr>
        </p:nvPicPr>
        <p:blipFill>
          <a:blip r:embed="rId2"/>
          <a:stretch>
            <a:fillRect/>
          </a:stretch>
        </p:blipFill>
        <p:spPr>
          <a:xfrm>
            <a:off x="457200" y="1196753"/>
            <a:ext cx="8363272" cy="5127848"/>
          </a:xfrm>
          <a:prstGeom prst="rect">
            <a:avLst/>
          </a:prstGeom>
        </p:spPr>
      </p:pic>
    </p:spTree>
    <p:extLst>
      <p:ext uri="{BB962C8B-B14F-4D97-AF65-F5344CB8AC3E}">
        <p14:creationId xmlns:p14="http://schemas.microsoft.com/office/powerpoint/2010/main" val="341228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209852-C4A1-BB11-965C-41EEE126E4E3}"/>
              </a:ext>
            </a:extLst>
          </p:cNvPr>
          <p:cNvSpPr>
            <a:spLocks noGrp="1"/>
          </p:cNvSpPr>
          <p:nvPr>
            <p:ph type="title"/>
          </p:nvPr>
        </p:nvSpPr>
        <p:spPr/>
        <p:txBody>
          <a:bodyPr/>
          <a:lstStyle/>
          <a:p>
            <a:r>
              <a:rPr lang="tr-TR" dirty="0">
                <a:solidFill>
                  <a:srgbClr val="FF0000"/>
                </a:solidFill>
              </a:rPr>
              <a:t>Huzurevi Gezimiz</a:t>
            </a:r>
          </a:p>
        </p:txBody>
      </p:sp>
      <p:pic>
        <p:nvPicPr>
          <p:cNvPr id="4" name="İçerik Yer Tutucusu 3">
            <a:extLst>
              <a:ext uri="{FF2B5EF4-FFF2-40B4-BE49-F238E27FC236}">
                <a16:creationId xmlns:a16="http://schemas.microsoft.com/office/drawing/2014/main" id="{011D22B8-D336-418E-0FCD-9A26E13D5C8C}"/>
              </a:ext>
            </a:extLst>
          </p:cNvPr>
          <p:cNvPicPr>
            <a:picLocks noGrp="1" noChangeAspect="1"/>
          </p:cNvPicPr>
          <p:nvPr>
            <p:ph idx="1"/>
          </p:nvPr>
        </p:nvPicPr>
        <p:blipFill>
          <a:blip r:embed="rId2"/>
          <a:stretch>
            <a:fillRect/>
          </a:stretch>
        </p:blipFill>
        <p:spPr>
          <a:xfrm>
            <a:off x="457200" y="1935163"/>
            <a:ext cx="8435279" cy="4389437"/>
          </a:xfrm>
          <a:prstGeom prst="rect">
            <a:avLst/>
          </a:prstGeom>
        </p:spPr>
      </p:pic>
    </p:spTree>
    <p:extLst>
      <p:ext uri="{BB962C8B-B14F-4D97-AF65-F5344CB8AC3E}">
        <p14:creationId xmlns:p14="http://schemas.microsoft.com/office/powerpoint/2010/main" val="913483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9BDEC-9880-8188-7BDD-437E7DDA5756}"/>
              </a:ext>
            </a:extLst>
          </p:cNvPr>
          <p:cNvSpPr>
            <a:spLocks noGrp="1"/>
          </p:cNvSpPr>
          <p:nvPr>
            <p:ph type="title"/>
          </p:nvPr>
        </p:nvSpPr>
        <p:spPr>
          <a:xfrm>
            <a:off x="251520" y="836712"/>
            <a:ext cx="8892480" cy="1010376"/>
          </a:xfrm>
        </p:spPr>
        <p:txBody>
          <a:bodyPr>
            <a:noAutofit/>
          </a:bodyPr>
          <a:lstStyle/>
          <a:p>
            <a:r>
              <a:rPr lang="tr-TR" sz="4000" dirty="0">
                <a:solidFill>
                  <a:srgbClr val="FF0000"/>
                </a:solidFill>
              </a:rPr>
              <a:t>Anatomi ve Fizyoloji Laboratuvarı Gezimiz</a:t>
            </a:r>
          </a:p>
        </p:txBody>
      </p:sp>
      <p:pic>
        <p:nvPicPr>
          <p:cNvPr id="4" name="İçerik Yer Tutucusu 3">
            <a:extLst>
              <a:ext uri="{FF2B5EF4-FFF2-40B4-BE49-F238E27FC236}">
                <a16:creationId xmlns:a16="http://schemas.microsoft.com/office/drawing/2014/main" id="{CD327F04-842C-2075-16F3-EF2D8EF27FEC}"/>
              </a:ext>
            </a:extLst>
          </p:cNvPr>
          <p:cNvPicPr>
            <a:picLocks noGrp="1" noChangeAspect="1"/>
          </p:cNvPicPr>
          <p:nvPr>
            <p:ph idx="1"/>
          </p:nvPr>
        </p:nvPicPr>
        <p:blipFill>
          <a:blip r:embed="rId2"/>
          <a:stretch>
            <a:fillRect/>
          </a:stretch>
        </p:blipFill>
        <p:spPr>
          <a:xfrm>
            <a:off x="457200" y="1935163"/>
            <a:ext cx="8435280" cy="4389437"/>
          </a:xfrm>
          <a:prstGeom prst="rect">
            <a:avLst/>
          </a:prstGeom>
        </p:spPr>
      </p:pic>
    </p:spTree>
    <p:extLst>
      <p:ext uri="{BB962C8B-B14F-4D97-AF65-F5344CB8AC3E}">
        <p14:creationId xmlns:p14="http://schemas.microsoft.com/office/powerpoint/2010/main" val="4187210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vizyon.jpg"/>
          <p:cNvPicPr>
            <a:picLocks noGrp="1" noChangeAspect="1"/>
          </p:cNvPicPr>
          <p:nvPr>
            <p:ph idx="1"/>
          </p:nvPr>
        </p:nvPicPr>
        <p:blipFill>
          <a:blip r:embed="rId2" cstate="print"/>
          <a:stretch>
            <a:fillRect/>
          </a:stretch>
        </p:blipFill>
        <p:spPr>
          <a:xfrm>
            <a:off x="2051720" y="260648"/>
            <a:ext cx="6376516" cy="1512168"/>
          </a:xfrm>
        </p:spPr>
      </p:pic>
      <p:sp>
        <p:nvSpPr>
          <p:cNvPr id="7" name="6 Dikdörtgen"/>
          <p:cNvSpPr/>
          <p:nvPr/>
        </p:nvSpPr>
        <p:spPr>
          <a:xfrm>
            <a:off x="785786" y="2274838"/>
            <a:ext cx="7643866" cy="2174121"/>
          </a:xfrm>
          <a:prstGeom prst="rect">
            <a:avLst/>
          </a:prstGeom>
        </p:spPr>
        <p:txBody>
          <a:bodyPr wrap="square">
            <a:spAutoFit/>
          </a:bodyPr>
          <a:lstStyle/>
          <a:p>
            <a:pPr algn="just">
              <a:lnSpc>
                <a:spcPct val="107000"/>
              </a:lnSpc>
              <a:spcAft>
                <a:spcPts val="750"/>
              </a:spcAft>
            </a:pPr>
            <a:r>
              <a:rPr lang="tr-TR" sz="3200" kern="0" dirty="0">
                <a:effectLst/>
                <a:latin typeface="Times New Roman" panose="02020603050405020304" pitchFamily="18" charset="0"/>
                <a:ea typeface="Times New Roman" panose="02020603050405020304" pitchFamily="18" charset="0"/>
                <a:cs typeface="Times New Roman" panose="02020603050405020304" pitchFamily="18" charset="0"/>
              </a:rPr>
              <a:t>Sağlıklı nesiller oluşması için bilgi ve becerileri yüksek düzeyde sağlık personeli yetiştiren gelişmelere açık eğitim kurumu olmaktır.</a:t>
            </a:r>
            <a:endParaRPr lang="tr-TR"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7793D2E5-E463-079E-260A-D54D4B3C3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60648"/>
            <a:ext cx="1786708" cy="1800200"/>
          </a:xfrm>
          <a:prstGeom prst="ellipse">
            <a:avLst/>
          </a:prstGeom>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35E3EB-E180-0EC3-ABF0-404B03FB1B61}"/>
              </a:ext>
            </a:extLst>
          </p:cNvPr>
          <p:cNvSpPr>
            <a:spLocks noGrp="1"/>
          </p:cNvSpPr>
          <p:nvPr>
            <p:ph type="title"/>
          </p:nvPr>
        </p:nvSpPr>
        <p:spPr/>
        <p:txBody>
          <a:bodyPr/>
          <a:lstStyle/>
          <a:p>
            <a:r>
              <a:rPr lang="tr-TR" dirty="0">
                <a:solidFill>
                  <a:srgbClr val="FF0000"/>
                </a:solidFill>
              </a:rPr>
              <a:t>E-</a:t>
            </a:r>
            <a:r>
              <a:rPr lang="tr-TR" dirty="0" err="1">
                <a:solidFill>
                  <a:srgbClr val="FF0000"/>
                </a:solidFill>
              </a:rPr>
              <a:t>Twinning</a:t>
            </a:r>
            <a:r>
              <a:rPr lang="tr-TR" dirty="0">
                <a:solidFill>
                  <a:srgbClr val="FF0000"/>
                </a:solidFill>
              </a:rPr>
              <a:t> Projemiz</a:t>
            </a:r>
          </a:p>
        </p:txBody>
      </p:sp>
      <p:pic>
        <p:nvPicPr>
          <p:cNvPr id="4" name="İçerik Yer Tutucusu 3">
            <a:extLst>
              <a:ext uri="{FF2B5EF4-FFF2-40B4-BE49-F238E27FC236}">
                <a16:creationId xmlns:a16="http://schemas.microsoft.com/office/drawing/2014/main" id="{F5853FAC-7DF1-CC4F-61AB-94AB2F0DF317}"/>
              </a:ext>
            </a:extLst>
          </p:cNvPr>
          <p:cNvPicPr>
            <a:picLocks noGrp="1" noChangeAspect="1"/>
          </p:cNvPicPr>
          <p:nvPr>
            <p:ph idx="1"/>
          </p:nvPr>
        </p:nvPicPr>
        <p:blipFill>
          <a:blip r:embed="rId2"/>
          <a:stretch>
            <a:fillRect/>
          </a:stretch>
        </p:blipFill>
        <p:spPr>
          <a:xfrm>
            <a:off x="4355976" y="1899409"/>
            <a:ext cx="3064488" cy="4389437"/>
          </a:xfrm>
          <a:prstGeom prst="rect">
            <a:avLst/>
          </a:prstGeom>
        </p:spPr>
      </p:pic>
      <p:pic>
        <p:nvPicPr>
          <p:cNvPr id="5" name="Resim 4">
            <a:extLst>
              <a:ext uri="{FF2B5EF4-FFF2-40B4-BE49-F238E27FC236}">
                <a16:creationId xmlns:a16="http://schemas.microsoft.com/office/drawing/2014/main" id="{E8D54269-D0BB-0467-0284-2268DD0A3968}"/>
              </a:ext>
            </a:extLst>
          </p:cNvPr>
          <p:cNvPicPr>
            <a:picLocks noChangeAspect="1"/>
          </p:cNvPicPr>
          <p:nvPr/>
        </p:nvPicPr>
        <p:blipFill>
          <a:blip r:embed="rId3"/>
          <a:stretch>
            <a:fillRect/>
          </a:stretch>
        </p:blipFill>
        <p:spPr>
          <a:xfrm>
            <a:off x="32243" y="1871427"/>
            <a:ext cx="4117785" cy="4106098"/>
          </a:xfrm>
          <a:prstGeom prst="rect">
            <a:avLst/>
          </a:prstGeom>
        </p:spPr>
      </p:pic>
    </p:spTree>
    <p:extLst>
      <p:ext uri="{BB962C8B-B14F-4D97-AF65-F5344CB8AC3E}">
        <p14:creationId xmlns:p14="http://schemas.microsoft.com/office/powerpoint/2010/main" val="2799178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FAEDAA-5019-3F4A-BE6A-28260446D5C4}"/>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B9039D58-FAC4-A088-2BE6-34CF075071C1}"/>
              </a:ext>
            </a:extLst>
          </p:cNvPr>
          <p:cNvPicPr>
            <a:picLocks noGrp="1" noChangeAspect="1"/>
          </p:cNvPicPr>
          <p:nvPr>
            <p:ph idx="1"/>
          </p:nvPr>
        </p:nvPicPr>
        <p:blipFill>
          <a:blip r:embed="rId2"/>
          <a:stretch>
            <a:fillRect/>
          </a:stretch>
        </p:blipFill>
        <p:spPr>
          <a:xfrm>
            <a:off x="4788024" y="1879825"/>
            <a:ext cx="3521487" cy="4389437"/>
          </a:xfrm>
          <a:prstGeom prst="rect">
            <a:avLst/>
          </a:prstGeom>
        </p:spPr>
      </p:pic>
      <p:pic>
        <p:nvPicPr>
          <p:cNvPr id="5" name="Resim 4">
            <a:extLst>
              <a:ext uri="{FF2B5EF4-FFF2-40B4-BE49-F238E27FC236}">
                <a16:creationId xmlns:a16="http://schemas.microsoft.com/office/drawing/2014/main" id="{8842A0C2-5E0B-6453-F825-BC7C006F69EA}"/>
              </a:ext>
            </a:extLst>
          </p:cNvPr>
          <p:cNvPicPr>
            <a:picLocks noChangeAspect="1"/>
          </p:cNvPicPr>
          <p:nvPr/>
        </p:nvPicPr>
        <p:blipFill>
          <a:blip r:embed="rId3"/>
          <a:stretch>
            <a:fillRect/>
          </a:stretch>
        </p:blipFill>
        <p:spPr>
          <a:xfrm>
            <a:off x="1043608" y="1818679"/>
            <a:ext cx="3123893" cy="4389437"/>
          </a:xfrm>
          <a:prstGeom prst="rect">
            <a:avLst/>
          </a:prstGeom>
        </p:spPr>
      </p:pic>
    </p:spTree>
    <p:extLst>
      <p:ext uri="{BB962C8B-B14F-4D97-AF65-F5344CB8AC3E}">
        <p14:creationId xmlns:p14="http://schemas.microsoft.com/office/powerpoint/2010/main" val="4225756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57166"/>
            <a:ext cx="8229600" cy="1489922"/>
          </a:xfrm>
        </p:spPr>
        <p:txBody>
          <a:bodyPr>
            <a:normAutofit fontScale="90000"/>
          </a:bodyPr>
          <a:lstStyle/>
          <a:p>
            <a:pPr algn="ctr"/>
            <a:br>
              <a:rPr lang="tr-TR" dirty="0"/>
            </a:br>
            <a:br>
              <a:rPr lang="tr-TR" dirty="0"/>
            </a:br>
            <a:br>
              <a:rPr lang="tr-TR" dirty="0"/>
            </a:br>
            <a:br>
              <a:rPr lang="tr-TR" dirty="0"/>
            </a:br>
            <a:r>
              <a:rPr lang="tr-TR" dirty="0"/>
              <a:t> PROJE KAPSAMINDA YURDIŞI STAJ</a:t>
            </a:r>
            <a:br>
              <a:rPr lang="tr-TR" dirty="0"/>
            </a:br>
            <a:r>
              <a:rPr lang="tr-TR" dirty="0"/>
              <a:t>UYGULAMALARI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4438" y="2143116"/>
            <a:ext cx="5755123" cy="363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DFA70-60B0-21A3-F2B4-B9C4F7CF0596}"/>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DC04DFBE-03B0-3B74-BD5A-F75DA0784DD8}"/>
              </a:ext>
            </a:extLst>
          </p:cNvPr>
          <p:cNvPicPr>
            <a:picLocks noGrp="1" noChangeAspect="1"/>
          </p:cNvPicPr>
          <p:nvPr>
            <p:ph idx="1"/>
          </p:nvPr>
        </p:nvPicPr>
        <p:blipFill>
          <a:blip r:embed="rId2"/>
          <a:stretch>
            <a:fillRect/>
          </a:stretch>
        </p:blipFill>
        <p:spPr>
          <a:xfrm>
            <a:off x="1043608" y="1935163"/>
            <a:ext cx="7272807" cy="4389437"/>
          </a:xfrm>
          <a:prstGeom prst="rect">
            <a:avLst/>
          </a:prstGeom>
        </p:spPr>
      </p:pic>
    </p:spTree>
    <p:extLst>
      <p:ext uri="{BB962C8B-B14F-4D97-AF65-F5344CB8AC3E}">
        <p14:creationId xmlns:p14="http://schemas.microsoft.com/office/powerpoint/2010/main" val="3273048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98BAF7-AABD-9C3B-88F4-E50C9308EBA5}"/>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C0A89AFF-D310-1544-A76B-CD3C497DA85A}"/>
              </a:ext>
            </a:extLst>
          </p:cNvPr>
          <p:cNvPicPr>
            <a:picLocks noGrp="1" noChangeAspect="1"/>
          </p:cNvPicPr>
          <p:nvPr>
            <p:ph idx="1"/>
          </p:nvPr>
        </p:nvPicPr>
        <p:blipFill>
          <a:blip r:embed="rId2"/>
          <a:stretch>
            <a:fillRect/>
          </a:stretch>
        </p:blipFill>
        <p:spPr>
          <a:xfrm>
            <a:off x="457200" y="1935163"/>
            <a:ext cx="8229599" cy="4389437"/>
          </a:xfrm>
          <a:prstGeom prst="rect">
            <a:avLst/>
          </a:prstGeom>
        </p:spPr>
      </p:pic>
    </p:spTree>
    <p:extLst>
      <p:ext uri="{BB962C8B-B14F-4D97-AF65-F5344CB8AC3E}">
        <p14:creationId xmlns:p14="http://schemas.microsoft.com/office/powerpoint/2010/main" val="4130171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5EFCEA-FDD5-60D7-2FCB-9E0B491B78B5}"/>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D516A388-FC5E-8004-4319-3E355953E8F5}"/>
              </a:ext>
            </a:extLst>
          </p:cNvPr>
          <p:cNvPicPr>
            <a:picLocks noGrp="1" noChangeAspect="1"/>
          </p:cNvPicPr>
          <p:nvPr>
            <p:ph idx="1"/>
          </p:nvPr>
        </p:nvPicPr>
        <p:blipFill>
          <a:blip r:embed="rId2"/>
          <a:stretch>
            <a:fillRect/>
          </a:stretch>
        </p:blipFill>
        <p:spPr>
          <a:xfrm>
            <a:off x="683568" y="1935163"/>
            <a:ext cx="7920880" cy="4389437"/>
          </a:xfrm>
          <a:prstGeom prst="rect">
            <a:avLst/>
          </a:prstGeom>
        </p:spPr>
      </p:pic>
    </p:spTree>
    <p:extLst>
      <p:ext uri="{BB962C8B-B14F-4D97-AF65-F5344CB8AC3E}">
        <p14:creationId xmlns:p14="http://schemas.microsoft.com/office/powerpoint/2010/main" val="2025404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D32E12-1014-B7F3-C555-37A9654D0635}"/>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254D0803-0F39-5906-1F14-000158084A13}"/>
              </a:ext>
            </a:extLst>
          </p:cNvPr>
          <p:cNvPicPr>
            <a:picLocks noGrp="1" noChangeAspect="1"/>
          </p:cNvPicPr>
          <p:nvPr>
            <p:ph idx="1"/>
          </p:nvPr>
        </p:nvPicPr>
        <p:blipFill>
          <a:blip r:embed="rId2"/>
          <a:stretch>
            <a:fillRect/>
          </a:stretch>
        </p:blipFill>
        <p:spPr>
          <a:xfrm>
            <a:off x="457200" y="1935163"/>
            <a:ext cx="8229600" cy="4389437"/>
          </a:xfrm>
          <a:prstGeom prst="rect">
            <a:avLst/>
          </a:prstGeom>
        </p:spPr>
      </p:pic>
    </p:spTree>
    <p:extLst>
      <p:ext uri="{BB962C8B-B14F-4D97-AF65-F5344CB8AC3E}">
        <p14:creationId xmlns:p14="http://schemas.microsoft.com/office/powerpoint/2010/main" val="2181482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A177AE-3EDD-DF93-7BB7-7CF6FE0839CE}"/>
              </a:ext>
            </a:extLst>
          </p:cNvPr>
          <p:cNvSpPr>
            <a:spLocks noGrp="1"/>
          </p:cNvSpPr>
          <p:nvPr>
            <p:ph type="title"/>
          </p:nvPr>
        </p:nvSpPr>
        <p:spPr/>
        <p:txBody>
          <a:bodyPr>
            <a:normAutofit/>
          </a:bodyPr>
          <a:lstStyle/>
          <a:p>
            <a:r>
              <a:rPr lang="tr-TR" sz="3600" dirty="0">
                <a:solidFill>
                  <a:srgbClr val="FF0000"/>
                </a:solidFill>
              </a:rPr>
              <a:t>Cumhuriyetimizin 100. Yılı kutlamalarına ilişkin ağaç dikme etkinliğimiz</a:t>
            </a:r>
          </a:p>
        </p:txBody>
      </p:sp>
      <p:sp>
        <p:nvSpPr>
          <p:cNvPr id="3" name="İçerik Yer Tutucusu 2">
            <a:extLst>
              <a:ext uri="{FF2B5EF4-FFF2-40B4-BE49-F238E27FC236}">
                <a16:creationId xmlns:a16="http://schemas.microsoft.com/office/drawing/2014/main" id="{82712DB5-09FA-B2A1-E033-568F0CEA32CE}"/>
              </a:ext>
            </a:extLst>
          </p:cNvPr>
          <p:cNvSpPr>
            <a:spLocks noGrp="1"/>
          </p:cNvSpPr>
          <p:nvPr>
            <p:ph idx="1"/>
          </p:nvPr>
        </p:nvSpPr>
        <p:spPr/>
        <p:txBody>
          <a:bodyPr/>
          <a:lstStyle/>
          <a:p>
            <a:endParaRPr lang="tr-TR"/>
          </a:p>
        </p:txBody>
      </p:sp>
      <p:sp>
        <p:nvSpPr>
          <p:cNvPr id="4" name="AutoShape 2">
            <a:extLst>
              <a:ext uri="{FF2B5EF4-FFF2-40B4-BE49-F238E27FC236}">
                <a16:creationId xmlns:a16="http://schemas.microsoft.com/office/drawing/2014/main" id="{80AE7710-38DA-9A5C-3CC9-07C2B6B1C9D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1C8633C7-0EDB-324A-E695-14930F4FA3DD}"/>
              </a:ext>
            </a:extLst>
          </p:cNvPr>
          <p:cNvPicPr>
            <a:picLocks noChangeAspect="1"/>
          </p:cNvPicPr>
          <p:nvPr/>
        </p:nvPicPr>
        <p:blipFill>
          <a:blip r:embed="rId2"/>
          <a:stretch>
            <a:fillRect/>
          </a:stretch>
        </p:blipFill>
        <p:spPr>
          <a:xfrm>
            <a:off x="611560" y="1932565"/>
            <a:ext cx="7848872" cy="4389121"/>
          </a:xfrm>
          <a:prstGeom prst="rect">
            <a:avLst/>
          </a:prstGeom>
        </p:spPr>
      </p:pic>
    </p:spTree>
    <p:extLst>
      <p:ext uri="{BB962C8B-B14F-4D97-AF65-F5344CB8AC3E}">
        <p14:creationId xmlns:p14="http://schemas.microsoft.com/office/powerpoint/2010/main" val="1075354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2500306"/>
            <a:ext cx="8229600" cy="1632798"/>
          </a:xfrm>
        </p:spPr>
        <p:txBody>
          <a:bodyPr>
            <a:normAutofit fontScale="90000"/>
          </a:bodyPr>
          <a:lstStyle/>
          <a:p>
            <a:pPr algn="ctr"/>
            <a:br>
              <a:rPr lang="tr-TR" dirty="0">
                <a:solidFill>
                  <a:srgbClr val="C00000"/>
                </a:solidFill>
              </a:rPr>
            </a:br>
            <a:br>
              <a:rPr lang="tr-TR" dirty="0">
                <a:solidFill>
                  <a:srgbClr val="C00000"/>
                </a:solidFill>
              </a:rPr>
            </a:br>
            <a:br>
              <a:rPr lang="tr-TR" dirty="0">
                <a:solidFill>
                  <a:srgbClr val="C00000"/>
                </a:solidFill>
              </a:rPr>
            </a:br>
            <a:r>
              <a:rPr lang="tr-TR" dirty="0">
                <a:solidFill>
                  <a:srgbClr val="C00000"/>
                </a:solidFill>
              </a:rPr>
              <a:t>*OKULUMUZUN BÖLÜMLERİ*</a:t>
            </a:r>
            <a:br>
              <a:rPr lang="tr-TR" dirty="0">
                <a:solidFill>
                  <a:srgbClr val="C00000"/>
                </a:solidFill>
              </a:rPr>
            </a:br>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85794"/>
            <a:ext cx="8229600" cy="5538806"/>
          </a:xfrm>
        </p:spPr>
        <p:txBody>
          <a:bodyPr>
            <a:normAutofit/>
          </a:bodyPr>
          <a:lstStyle/>
          <a:p>
            <a:pPr algn="ctr">
              <a:buNone/>
            </a:pPr>
            <a:endParaRPr lang="tr-TR" sz="4800" dirty="0">
              <a:solidFill>
                <a:srgbClr val="C00000"/>
              </a:solidFill>
            </a:endParaRPr>
          </a:p>
          <a:p>
            <a:pPr algn="ctr">
              <a:buNone/>
            </a:pPr>
            <a:endParaRPr lang="tr-TR" sz="4800" dirty="0">
              <a:solidFill>
                <a:srgbClr val="C00000"/>
              </a:solidFill>
            </a:endParaRPr>
          </a:p>
          <a:p>
            <a:pPr algn="ctr">
              <a:buNone/>
            </a:pPr>
            <a:r>
              <a:rPr lang="tr-TR" sz="8000" dirty="0">
                <a:solidFill>
                  <a:srgbClr val="C00000"/>
                </a:solidFill>
              </a:rPr>
              <a:t>TEŞEKKÜRLER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degerlerimiz.jpg"/>
          <p:cNvPicPr>
            <a:picLocks noGrp="1" noChangeAspect="1"/>
          </p:cNvPicPr>
          <p:nvPr>
            <p:ph idx="1"/>
          </p:nvPr>
        </p:nvPicPr>
        <p:blipFill>
          <a:blip r:embed="rId2" cstate="print"/>
          <a:stretch>
            <a:fillRect/>
          </a:stretch>
        </p:blipFill>
        <p:spPr>
          <a:xfrm>
            <a:off x="1979712" y="260648"/>
            <a:ext cx="7164288" cy="1512168"/>
          </a:xfrm>
        </p:spPr>
      </p:pic>
      <p:sp>
        <p:nvSpPr>
          <p:cNvPr id="6" name="5 Metin kutusu"/>
          <p:cNvSpPr txBox="1"/>
          <p:nvPr/>
        </p:nvSpPr>
        <p:spPr>
          <a:xfrm>
            <a:off x="395536" y="1916832"/>
            <a:ext cx="8136904" cy="4401205"/>
          </a:xfrm>
          <a:prstGeom prst="rect">
            <a:avLst/>
          </a:prstGeom>
          <a:noFill/>
        </p:spPr>
        <p:txBody>
          <a:bodyPr wrap="square" rtlCol="0">
            <a:spAutoFit/>
          </a:bodyPr>
          <a:lstStyle/>
          <a:p>
            <a:pPr algn="just"/>
            <a:r>
              <a:rPr lang="tr-TR" sz="2800" b="1" dirty="0"/>
              <a:t>-</a:t>
            </a:r>
            <a:r>
              <a:rPr lang="tr-TR" sz="2800" dirty="0"/>
              <a:t>Modern eğitim anlayışını bütün yönleriyle yerleştirmeye çalışmaktayız.</a:t>
            </a:r>
          </a:p>
          <a:p>
            <a:pPr algn="just"/>
            <a:r>
              <a:rPr lang="tr-TR" sz="2800" dirty="0"/>
              <a:t>-Sağlık alanındaki bütün gelişmeleri takip etmekteyiz.</a:t>
            </a:r>
          </a:p>
          <a:p>
            <a:pPr algn="just"/>
            <a:r>
              <a:rPr lang="tr-TR" sz="2800" dirty="0"/>
              <a:t>-Öğrencilerimizi, birer meslek adayı olarak görmekte ve bu anlayışla eğitmekteyiz.</a:t>
            </a:r>
          </a:p>
          <a:p>
            <a:pPr algn="just"/>
            <a:r>
              <a:rPr lang="tr-TR" sz="2800" dirty="0"/>
              <a:t>-Velilerimizi, evlatlarını bizlere emanet etmiş dostlarımız olarak görmekteyiz.</a:t>
            </a:r>
          </a:p>
          <a:p>
            <a:pPr algn="just"/>
            <a:r>
              <a:rPr lang="tr-TR" sz="2800" dirty="0"/>
              <a:t>-Yaptığımız işin normal bir eğitim faaliyetinden daha önemli olduğunu kabul etmekteyiz.</a:t>
            </a:r>
          </a:p>
        </p:txBody>
      </p:sp>
      <p:pic>
        <p:nvPicPr>
          <p:cNvPr id="7" name="Resim 6">
            <a:extLst>
              <a:ext uri="{FF2B5EF4-FFF2-40B4-BE49-F238E27FC236}">
                <a16:creationId xmlns:a16="http://schemas.microsoft.com/office/drawing/2014/main" id="{EB8E4FBA-18DC-91B1-E0B9-C3A8044D0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4624"/>
            <a:ext cx="2039635" cy="2055037"/>
          </a:xfrm>
          <a:prstGeom prst="ellipse">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b="1" dirty="0"/>
              <a:t>OKULUMUZUN KONTENJANLARI</a:t>
            </a:r>
            <a:endParaRPr lang="tr-TR" dirty="0"/>
          </a:p>
        </p:txBody>
      </p:sp>
      <p:sp>
        <p:nvSpPr>
          <p:cNvPr id="3" name="2 İçerik Yer Tutucusu"/>
          <p:cNvSpPr>
            <a:spLocks noGrp="1"/>
          </p:cNvSpPr>
          <p:nvPr>
            <p:ph idx="1"/>
          </p:nvPr>
        </p:nvSpPr>
        <p:spPr>
          <a:xfrm>
            <a:off x="107504" y="1935480"/>
            <a:ext cx="8579296" cy="4389120"/>
          </a:xfrm>
        </p:spPr>
        <p:txBody>
          <a:bodyPr>
            <a:normAutofit fontScale="92500"/>
          </a:bodyPr>
          <a:lstStyle/>
          <a:p>
            <a:pPr>
              <a:buNone/>
            </a:pPr>
            <a:endParaRPr lang="tr-TR" sz="3600" dirty="0">
              <a:latin typeface="Times New Roman" pitchFamily="18" charset="0"/>
              <a:cs typeface="Times New Roman" pitchFamily="18" charset="0"/>
            </a:endParaRPr>
          </a:p>
          <a:p>
            <a:pPr>
              <a:buNone/>
            </a:pPr>
            <a:r>
              <a:rPr lang="tr-TR" sz="3600" dirty="0">
                <a:latin typeface="Times New Roman" pitchFamily="18" charset="0"/>
                <a:cs typeface="Times New Roman" pitchFamily="18" charset="0"/>
              </a:rPr>
              <a:t>2021 – 2022 Eğitim Öğretim Yılı:102 SH/ 34 HY</a:t>
            </a:r>
          </a:p>
          <a:p>
            <a:pPr>
              <a:buNone/>
            </a:pPr>
            <a:endParaRPr lang="tr-TR" sz="3600" dirty="0">
              <a:latin typeface="Times New Roman" pitchFamily="18" charset="0"/>
              <a:cs typeface="Times New Roman" pitchFamily="18" charset="0"/>
            </a:endParaRPr>
          </a:p>
          <a:p>
            <a:pPr>
              <a:buNone/>
            </a:pPr>
            <a:r>
              <a:rPr lang="tr-TR" sz="3600" dirty="0">
                <a:latin typeface="Times New Roman" pitchFamily="18" charset="0"/>
                <a:cs typeface="Times New Roman" pitchFamily="18" charset="0"/>
              </a:rPr>
              <a:t>2022 – 2023 Eğitim Öğretim Yılı: 34 SH/34 HY</a:t>
            </a:r>
          </a:p>
          <a:p>
            <a:pPr>
              <a:buNone/>
            </a:pPr>
            <a:endParaRPr lang="tr-TR" sz="3600" dirty="0">
              <a:latin typeface="Times New Roman" pitchFamily="18" charset="0"/>
              <a:cs typeface="Times New Roman" pitchFamily="18" charset="0"/>
            </a:endParaRPr>
          </a:p>
          <a:p>
            <a:pPr>
              <a:buNone/>
            </a:pPr>
            <a:r>
              <a:rPr lang="tr-TR" sz="3600" dirty="0">
                <a:latin typeface="Times New Roman" pitchFamily="18" charset="0"/>
                <a:cs typeface="Times New Roman" pitchFamily="18" charset="0"/>
              </a:rPr>
              <a:t>2023 – 2024 Eğitim Öğretim Yılı: 68 SH/34 HY</a:t>
            </a:r>
          </a:p>
          <a:p>
            <a:pPr>
              <a:buNone/>
            </a:pPr>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51720" y="404664"/>
            <a:ext cx="5976664" cy="1143000"/>
          </a:xfrm>
        </p:spPr>
        <p:txBody>
          <a:bodyPr>
            <a:normAutofit/>
          </a:bodyPr>
          <a:lstStyle/>
          <a:p>
            <a:pPr algn="ctr"/>
            <a:r>
              <a:rPr lang="tr-TR" sz="3600" b="1" dirty="0"/>
              <a:t>OKULUMUZDA BULUNAN ALAN VE DALLAR</a:t>
            </a:r>
          </a:p>
        </p:txBody>
      </p:sp>
      <p:graphicFrame>
        <p:nvGraphicFramePr>
          <p:cNvPr id="5" name="4 İçerik Yer Tutucusu"/>
          <p:cNvGraphicFramePr>
            <a:graphicFrameLocks noGrp="1"/>
          </p:cNvGraphicFramePr>
          <p:nvPr>
            <p:ph idx="1"/>
          </p:nvPr>
        </p:nvGraphicFramePr>
        <p:xfrm>
          <a:off x="251520" y="1124744"/>
          <a:ext cx="8640960" cy="4268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a:extLst>
              <a:ext uri="{FF2B5EF4-FFF2-40B4-BE49-F238E27FC236}">
                <a16:creationId xmlns:a16="http://schemas.microsoft.com/office/drawing/2014/main" id="{79448178-BFB1-7F60-D0C3-07102A61C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705"/>
            <a:ext cx="2243953" cy="2260898"/>
          </a:xfrm>
          <a:prstGeom prst="ellipse">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51720" y="404664"/>
            <a:ext cx="5976664" cy="1143000"/>
          </a:xfrm>
        </p:spPr>
        <p:txBody>
          <a:bodyPr>
            <a:normAutofit/>
          </a:bodyPr>
          <a:lstStyle/>
          <a:p>
            <a:pPr algn="ctr"/>
            <a:r>
              <a:rPr lang="tr-TR" sz="3600" b="1" dirty="0"/>
              <a:t>OKULUMUZDA BULUNAN ALAN VE DALLAR</a:t>
            </a:r>
          </a:p>
        </p:txBody>
      </p:sp>
      <p:graphicFrame>
        <p:nvGraphicFramePr>
          <p:cNvPr id="5" name="4 İçerik Yer Tutucusu"/>
          <p:cNvGraphicFramePr>
            <a:graphicFrameLocks noGrp="1"/>
          </p:cNvGraphicFramePr>
          <p:nvPr>
            <p:ph idx="1"/>
            <p:extLst>
              <p:ext uri="{D42A27DB-BD31-4B8C-83A1-F6EECF244321}">
                <p14:modId xmlns:p14="http://schemas.microsoft.com/office/powerpoint/2010/main" val="841801839"/>
              </p:ext>
            </p:extLst>
          </p:nvPr>
        </p:nvGraphicFramePr>
        <p:xfrm>
          <a:off x="719572" y="1628800"/>
          <a:ext cx="8640960" cy="4268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a:extLst>
              <a:ext uri="{FF2B5EF4-FFF2-40B4-BE49-F238E27FC236}">
                <a16:creationId xmlns:a16="http://schemas.microsoft.com/office/drawing/2014/main" id="{79448178-BFB1-7F60-D0C3-07102A61C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705"/>
            <a:ext cx="2243953" cy="2260898"/>
          </a:xfrm>
          <a:prstGeom prst="ellipse">
            <a:avLst/>
          </a:prstGeom>
          <a:ln>
            <a:noFill/>
          </a:ln>
          <a:effectLst>
            <a:softEdge rad="112500"/>
          </a:effectLst>
        </p:spPr>
      </p:pic>
    </p:spTree>
    <p:extLst>
      <p:ext uri="{BB962C8B-B14F-4D97-AF65-F5344CB8AC3E}">
        <p14:creationId xmlns:p14="http://schemas.microsoft.com/office/powerpoint/2010/main" val="15872355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1179</TotalTime>
  <Words>2048</Words>
  <Application>Microsoft Office PowerPoint</Application>
  <PresentationFormat>Ekran Gösterisi (4:3)</PresentationFormat>
  <Paragraphs>212</Paragraphs>
  <Slides>59</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59</vt:i4>
      </vt:variant>
    </vt:vector>
  </HeadingPairs>
  <TitlesOfParts>
    <vt:vector size="66" baseType="lpstr">
      <vt:lpstr>Arial</vt:lpstr>
      <vt:lpstr>Calibri</vt:lpstr>
      <vt:lpstr>Constantia</vt:lpstr>
      <vt:lpstr>Garamond</vt:lpstr>
      <vt:lpstr>Times New Roman</vt:lpstr>
      <vt:lpstr>Wingdings 2</vt:lpstr>
      <vt:lpstr>Akış</vt:lpstr>
      <vt:lpstr>HACI HALİT ERKUT  MESLEKİ VE TEKNİK ANADOLU LİSESİ </vt:lpstr>
      <vt:lpstr>PowerPoint Sunusu</vt:lpstr>
      <vt:lpstr>ULAŞIM VE İLETİŞİM BİLGİLERİ</vt:lpstr>
      <vt:lpstr>PowerPoint Sunusu</vt:lpstr>
      <vt:lpstr>PowerPoint Sunusu</vt:lpstr>
      <vt:lpstr>PowerPoint Sunusu</vt:lpstr>
      <vt:lpstr>OKULUMUZUN KONTENJANLARI</vt:lpstr>
      <vt:lpstr>OKULUMUZDA BULUNAN ALAN VE DALLAR</vt:lpstr>
      <vt:lpstr>OKULUMUZDA BULUNAN ALAN VE DALLAR</vt:lpstr>
      <vt:lpstr>OKULUMUZDA ALAN SEÇİMİ </vt:lpstr>
      <vt:lpstr>OKULUMUZDA DAL SEÇİMİ </vt:lpstr>
      <vt:lpstr>OKULUMUZDA DAL SEÇİMİ </vt:lpstr>
      <vt:lpstr>İŞLETMELERDE MESLEKİ EĞİTİM</vt:lpstr>
      <vt:lpstr>HEMŞİRE YARDIMCISI</vt:lpstr>
      <vt:lpstr>HEMŞİRE YARDIMCISI GÖREV VE SORUMLULUKLARI</vt:lpstr>
      <vt:lpstr>HEMŞİRE YARDIMCISI GÖREV VE SORUMLULUKLARI</vt:lpstr>
      <vt:lpstr>HEMŞİRE YARDIMCISI GÖREV VE SORUMLULUKLARI</vt:lpstr>
      <vt:lpstr>HEMŞİRE YARDIMCISI  GÖREV VE SORUMLULUKLARI</vt:lpstr>
      <vt:lpstr>MESLEĞİN GEREKTİRDİĞİ ÖZELLİKLER</vt:lpstr>
      <vt:lpstr>      ÇALIŞMA ALANLARI VE  İŞ BULMA İMKÂNLARI</vt:lpstr>
      <vt:lpstr>EBE YARDIMCISI</vt:lpstr>
      <vt:lpstr>EBE YARDIMCISI GÖREV VE SORUMLULUKLARI</vt:lpstr>
      <vt:lpstr>EBE YARDIMCISI GÖREV VE SORUMLULUKLARI</vt:lpstr>
      <vt:lpstr>EBE YARDIMCISI GÖREV VE SORUMLULUKLARI</vt:lpstr>
      <vt:lpstr>MESLEĞİN GEREKTİRDİĞİ ÖZELLİKLER</vt:lpstr>
      <vt:lpstr>ÇALIŞMA ORTAMI VE KOŞULLARI</vt:lpstr>
      <vt:lpstr>ÇALIŞMA ALANLARI VE  İŞ BULMA İMKÂNLARI</vt:lpstr>
      <vt:lpstr>SAĞLIK BAKIM TEKNİSYENİ</vt:lpstr>
      <vt:lpstr>SAĞLIK BAKIM TEKNİSYENLİĞİ GÖREV VE SORUMLULUKLARI</vt:lpstr>
      <vt:lpstr>SAĞLIK BAKIM TEKNİSYENLİĞİ GÖREV VE SORUMLULUKLARI</vt:lpstr>
      <vt:lpstr>SAĞLIK BAKIM TEKNİSYENLİĞİ GÖREV VE SORUMLULUKLARI</vt:lpstr>
      <vt:lpstr>MESLEĞİN GEREKTİRDİĞİ ÖZELLİKLER</vt:lpstr>
      <vt:lpstr>MESLEKTE İLERLEME İMKÂN VE FIRSATLARI</vt:lpstr>
      <vt:lpstr>HASTA VE YAŞLI BAKIM PERSONELİ GÖREV VE SORUMLULUKLARI</vt:lpstr>
      <vt:lpstr>HASTA VE YAŞLI BAKIM PERSONELİ GÖREV VE SORUMLULUKLARI</vt:lpstr>
      <vt:lpstr>MESLEĞİN GEREKTİRDİĞİ ÖZELLİKLER</vt:lpstr>
      <vt:lpstr>  MESLEK YÜKSEK OKULLARI (2 YILLIK)</vt:lpstr>
      <vt:lpstr>LİSANS BÖLÜMLERİ (4 YILLIK)</vt:lpstr>
      <vt:lpstr>OKULUMUZDAKİ ETKİNLİKLER</vt:lpstr>
      <vt:lpstr>OKUL GEZİLERİMİZ *112 KOMUTA MERKEZİ*</vt:lpstr>
      <vt:lpstr>PowerPoint Sunusu</vt:lpstr>
      <vt:lpstr>Bolu Gezimiz</vt:lpstr>
      <vt:lpstr>Abant İzzet Baysal Üniversite Gezimiz</vt:lpstr>
      <vt:lpstr>PowerPoint Sunusu</vt:lpstr>
      <vt:lpstr>Çanakkale Gezimiz</vt:lpstr>
      <vt:lpstr>PowerPoint Sunusu</vt:lpstr>
      <vt:lpstr>PowerPoint Sunusu</vt:lpstr>
      <vt:lpstr>Huzurevi Gezimiz</vt:lpstr>
      <vt:lpstr>Anatomi ve Fizyoloji Laboratuvarı Gezimiz</vt:lpstr>
      <vt:lpstr>E-Twinning Projemiz</vt:lpstr>
      <vt:lpstr>PowerPoint Sunusu</vt:lpstr>
      <vt:lpstr>     PROJE KAPSAMINDA YURDIŞI STAJ UYGULAMALARI </vt:lpstr>
      <vt:lpstr>PowerPoint Sunusu</vt:lpstr>
      <vt:lpstr>PowerPoint Sunusu</vt:lpstr>
      <vt:lpstr>PowerPoint Sunusu</vt:lpstr>
      <vt:lpstr>PowerPoint Sunusu</vt:lpstr>
      <vt:lpstr>Cumhuriyetimizin 100. Yılı kutlamalarına ilişkin ağaç dikme etkinliğimiz</vt:lpstr>
      <vt:lpstr>   *OKULUMUZUN BÖLÜMLERİ* </vt:lpstr>
      <vt:lpstr>PowerPoint Sunusu</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nefise andicen mesleki ve teknik Anadolu lisesi</dc:title>
  <dc:creator>User</dc:creator>
  <cp:lastModifiedBy>nihat özgür</cp:lastModifiedBy>
  <cp:revision>221</cp:revision>
  <dcterms:created xsi:type="dcterms:W3CDTF">2015-04-06T20:29:56Z</dcterms:created>
  <dcterms:modified xsi:type="dcterms:W3CDTF">2024-06-25T09:14:57Z</dcterms:modified>
</cp:coreProperties>
</file>